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9"/>
  </p:notesMasterIdLst>
  <p:sldIdLst>
    <p:sldId id="256" r:id="rId2"/>
    <p:sldId id="257" r:id="rId3"/>
    <p:sldId id="258" r:id="rId4"/>
    <p:sldId id="260" r:id="rId5"/>
    <p:sldId id="284"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0" r:id="rId23"/>
    <p:sldId id="281" r:id="rId24"/>
    <p:sldId id="277" r:id="rId25"/>
    <p:sldId id="279"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AD5F"/>
    <a:srgbClr val="8F5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4660"/>
  </p:normalViewPr>
  <p:slideViewPr>
    <p:cSldViewPr snapToGrid="0">
      <p:cViewPr varScale="1">
        <p:scale>
          <a:sx n="70" d="100"/>
          <a:sy n="70" d="100"/>
        </p:scale>
        <p:origin x="750" y="72"/>
      </p:cViewPr>
      <p:guideLst/>
    </p:cSldViewPr>
  </p:slideViewPr>
  <p:notesTextViewPr>
    <p:cViewPr>
      <p:scale>
        <a:sx n="1" d="1"/>
        <a:sy n="1" d="1"/>
      </p:scale>
      <p:origin x="0" y="-15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A9D2E-B290-4E18-8F02-632115028878}" type="datetimeFigureOut">
              <a:rPr lang="en-IN" smtClean="0"/>
              <a:t>18-07-2017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A547A-17FE-40E2-9645-8220BBBA9B40}" type="slidenum">
              <a:rPr lang="en-IN" smtClean="0"/>
              <a:t>‹#›</a:t>
            </a:fld>
            <a:endParaRPr lang="en-IN"/>
          </a:p>
        </p:txBody>
      </p:sp>
    </p:spTree>
    <p:extLst>
      <p:ext uri="{BB962C8B-B14F-4D97-AF65-F5344CB8AC3E}">
        <p14:creationId xmlns:p14="http://schemas.microsoft.com/office/powerpoint/2010/main" val="637255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Ledger : collection of financial accounts</a:t>
            </a:r>
            <a:endParaRPr lang="en-IN" dirty="0"/>
          </a:p>
        </p:txBody>
      </p:sp>
      <p:sp>
        <p:nvSpPr>
          <p:cNvPr id="4" name="Slide Number Placeholder 3"/>
          <p:cNvSpPr>
            <a:spLocks noGrp="1"/>
          </p:cNvSpPr>
          <p:nvPr>
            <p:ph type="sldNum" sz="quarter" idx="10"/>
          </p:nvPr>
        </p:nvSpPr>
        <p:spPr/>
        <p:txBody>
          <a:bodyPr/>
          <a:lstStyle/>
          <a:p>
            <a:fld id="{4E2A547A-17FE-40E2-9645-8220BBBA9B40}" type="slidenum">
              <a:rPr lang="en-IN" smtClean="0"/>
              <a:t>2</a:t>
            </a:fld>
            <a:endParaRPr lang="en-IN"/>
          </a:p>
        </p:txBody>
      </p:sp>
    </p:spTree>
    <p:extLst>
      <p:ext uri="{BB962C8B-B14F-4D97-AF65-F5344CB8AC3E}">
        <p14:creationId xmlns:p14="http://schemas.microsoft.com/office/powerpoint/2010/main" val="1208931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 Durability.  Both bitcoins and gold are almost perfectly durable.  Bitcoins require the internet and bitcoin miners, but if we lose the internet we obviously have bigger problems.  Gold may wear away slightly if not handled carefully.</a:t>
            </a:r>
          </a:p>
          <a:p>
            <a:r>
              <a:rPr lang="en-US" sz="1200" b="0" i="0" kern="1200" dirty="0" smtClean="0">
                <a:solidFill>
                  <a:schemeClr val="tx1"/>
                </a:solidFill>
                <a:effectLst/>
                <a:latin typeface="+mn-lt"/>
                <a:ea typeface="+mn-ea"/>
                <a:cs typeface="+mn-cs"/>
              </a:rPr>
              <a:t>3) Transferability. Bitcoins can be sent from one address to another in seconds. Gold must be physically transported and exchanged.</a:t>
            </a:r>
          </a:p>
          <a:p>
            <a:r>
              <a:rPr lang="en-US" sz="1200" b="0" i="0" kern="1200" dirty="0" smtClean="0">
                <a:solidFill>
                  <a:schemeClr val="tx1"/>
                </a:solidFill>
                <a:effectLst/>
                <a:latin typeface="+mn-lt"/>
                <a:ea typeface="+mn-ea"/>
                <a:cs typeface="+mn-cs"/>
              </a:rPr>
              <a:t>2) Divisibility.  Bitcoin can be divided right now into individual </a:t>
            </a:r>
            <a:r>
              <a:rPr lang="en-US" sz="1200" b="0" i="0" kern="1200" dirty="0" err="1" smtClean="0">
                <a:solidFill>
                  <a:schemeClr val="tx1"/>
                </a:solidFill>
                <a:effectLst/>
                <a:latin typeface="+mn-lt"/>
                <a:ea typeface="+mn-ea"/>
                <a:cs typeface="+mn-cs"/>
              </a:rPr>
              <a:t>satoshis</a:t>
            </a:r>
            <a:r>
              <a:rPr lang="en-US" sz="1200" b="0" i="0" kern="1200" dirty="0" smtClean="0">
                <a:solidFill>
                  <a:schemeClr val="tx1"/>
                </a:solidFill>
                <a:effectLst/>
                <a:latin typeface="+mn-lt"/>
                <a:ea typeface="+mn-ea"/>
                <a:cs typeface="+mn-cs"/>
              </a:rPr>
              <a:t>, with 100,000,000 </a:t>
            </a:r>
            <a:r>
              <a:rPr lang="en-US" sz="1200" b="0" i="0" kern="1200" dirty="0" err="1" smtClean="0">
                <a:solidFill>
                  <a:schemeClr val="tx1"/>
                </a:solidFill>
                <a:effectLst/>
                <a:latin typeface="+mn-lt"/>
                <a:ea typeface="+mn-ea"/>
                <a:cs typeface="+mn-cs"/>
              </a:rPr>
              <a:t>satoshis</a:t>
            </a:r>
            <a:r>
              <a:rPr lang="en-US" sz="1200" b="0" i="0" kern="1200" dirty="0" smtClean="0">
                <a:solidFill>
                  <a:schemeClr val="tx1"/>
                </a:solidFill>
                <a:effectLst/>
                <a:latin typeface="+mn-lt"/>
                <a:ea typeface="+mn-ea"/>
                <a:cs typeface="+mn-cs"/>
              </a:rPr>
              <a:t> making up 1 BTC.  Gold can also be divided, but not nearly as easily or as precisely.</a:t>
            </a:r>
          </a:p>
          <a:p>
            <a:r>
              <a:rPr lang="en-US" sz="1200" b="0" i="0" kern="1200" dirty="0" smtClean="0">
                <a:solidFill>
                  <a:schemeClr val="tx1"/>
                </a:solidFill>
                <a:effectLst/>
                <a:latin typeface="+mn-lt"/>
                <a:ea typeface="+mn-ea"/>
                <a:cs typeface="+mn-cs"/>
              </a:rPr>
              <a:t>4) Scarcity.  The bitcoin protocol results in a hard limit of 21,000,000 bitcoin units that will ever exist, of which 14,925,900 have already been issued.  The scarcity of gold varies depending on how much effort is being expended to find it and how much of it is found.</a:t>
            </a:r>
          </a:p>
          <a:p>
            <a:r>
              <a:rPr lang="en-US" sz="1200" b="0" i="0" kern="1200" dirty="0" smtClean="0">
                <a:solidFill>
                  <a:schemeClr val="tx1"/>
                </a:solidFill>
                <a:effectLst/>
                <a:latin typeface="+mn-lt"/>
                <a:ea typeface="+mn-ea"/>
                <a:cs typeface="+mn-cs"/>
              </a:rPr>
              <a:t>5) </a:t>
            </a:r>
            <a:r>
              <a:rPr lang="en-US" sz="1200" b="0" i="0" kern="1200" dirty="0" err="1" smtClean="0">
                <a:solidFill>
                  <a:schemeClr val="tx1"/>
                </a:solidFill>
                <a:effectLst/>
                <a:latin typeface="+mn-lt"/>
                <a:ea typeface="+mn-ea"/>
                <a:cs typeface="+mn-cs"/>
              </a:rPr>
              <a:t>Recognizability</a:t>
            </a:r>
            <a:r>
              <a:rPr lang="en-US" sz="1200" b="0" i="0" kern="1200" dirty="0" smtClean="0">
                <a:solidFill>
                  <a:schemeClr val="tx1"/>
                </a:solidFill>
                <a:effectLst/>
                <a:latin typeface="+mn-lt"/>
                <a:ea typeface="+mn-ea"/>
                <a:cs typeface="+mn-cs"/>
              </a:rPr>
              <a:t>.  Bitcoin is easy to recognize and impossible to counterfeit.  Gold is pretty recognizable, though it must be tested for purity under some circumstances.</a:t>
            </a:r>
          </a:p>
          <a:p>
            <a:r>
              <a:rPr lang="en-US" sz="1200" b="0" i="0" kern="1200" dirty="0" smtClean="0">
                <a:solidFill>
                  <a:schemeClr val="tx1"/>
                </a:solidFill>
                <a:effectLst/>
                <a:latin typeface="+mn-lt"/>
                <a:ea typeface="+mn-ea"/>
                <a:cs typeface="+mn-cs"/>
              </a:rPr>
              <a:t>6) </a:t>
            </a:r>
            <a:r>
              <a:rPr lang="en-US" sz="1200" b="0" i="0" kern="1200" dirty="0" err="1" smtClean="0">
                <a:solidFill>
                  <a:schemeClr val="tx1"/>
                </a:solidFill>
                <a:effectLst/>
                <a:latin typeface="+mn-lt"/>
                <a:ea typeface="+mn-ea"/>
                <a:cs typeface="+mn-cs"/>
              </a:rPr>
              <a:t>Fungibility</a:t>
            </a:r>
            <a:r>
              <a:rPr lang="en-US" sz="1200" b="0" i="0" kern="1200" dirty="0" smtClean="0">
                <a:solidFill>
                  <a:schemeClr val="tx1"/>
                </a:solidFill>
                <a:effectLst/>
                <a:latin typeface="+mn-lt"/>
                <a:ea typeface="+mn-ea"/>
                <a:cs typeface="+mn-cs"/>
              </a:rPr>
              <a:t>.  Bitcoin is usually totally fungible, where one bitcoin can substitute for any other.  However, because bitcoins are all tracked on the blockchain, it is possible that governments may consider certain bitcoins tainted somehow, which might make bitcoin slightly less fungible.  Mixing services will always preserve </a:t>
            </a:r>
            <a:r>
              <a:rPr lang="en-US" sz="1200" b="0" i="0" kern="1200" dirty="0" err="1" smtClean="0">
                <a:solidFill>
                  <a:schemeClr val="tx1"/>
                </a:solidFill>
                <a:effectLst/>
                <a:latin typeface="+mn-lt"/>
                <a:ea typeface="+mn-ea"/>
                <a:cs typeface="+mn-cs"/>
              </a:rPr>
              <a:t>fungibility</a:t>
            </a:r>
            <a:r>
              <a:rPr lang="en-US" sz="1200" b="0" i="0" kern="1200" dirty="0" smtClean="0">
                <a:solidFill>
                  <a:schemeClr val="tx1"/>
                </a:solidFill>
                <a:effectLst/>
                <a:latin typeface="+mn-lt"/>
                <a:ea typeface="+mn-ea"/>
                <a:cs typeface="+mn-cs"/>
              </a:rPr>
              <a:t> in some form though.  Gold, if melted and purified, can not be tracked so easily, albeit it can be easily tagged in ways that are hard to detect and remove.</a:t>
            </a:r>
          </a:p>
          <a:p>
            <a:endParaRPr lang="en-IN" dirty="0"/>
          </a:p>
        </p:txBody>
      </p:sp>
      <p:sp>
        <p:nvSpPr>
          <p:cNvPr id="4" name="Slide Number Placeholder 3"/>
          <p:cNvSpPr>
            <a:spLocks noGrp="1"/>
          </p:cNvSpPr>
          <p:nvPr>
            <p:ph type="sldNum" sz="quarter" idx="10"/>
          </p:nvPr>
        </p:nvSpPr>
        <p:spPr/>
        <p:txBody>
          <a:bodyPr/>
          <a:lstStyle/>
          <a:p>
            <a:fld id="{4E2A547A-17FE-40E2-9645-8220BBBA9B40}" type="slidenum">
              <a:rPr lang="en-IN" smtClean="0"/>
              <a:t>6</a:t>
            </a:fld>
            <a:endParaRPr lang="en-IN"/>
          </a:p>
        </p:txBody>
      </p:sp>
    </p:spTree>
    <p:extLst>
      <p:ext uri="{BB962C8B-B14F-4D97-AF65-F5344CB8AC3E}">
        <p14:creationId xmlns:p14="http://schemas.microsoft.com/office/powerpoint/2010/main" val="497929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err="1" smtClean="0"/>
              <a:t>Stewet</a:t>
            </a:r>
            <a:r>
              <a:rPr lang="en-IN" dirty="0" smtClean="0"/>
              <a:t> </a:t>
            </a:r>
            <a:r>
              <a:rPr lang="en-IN" dirty="0" err="1" smtClean="0"/>
              <a:t>Harward</a:t>
            </a:r>
            <a:r>
              <a:rPr lang="en-IN" dirty="0" smtClean="0"/>
              <a:t> and </a:t>
            </a:r>
            <a:r>
              <a:rPr lang="en-IN" dirty="0" err="1" smtClean="0"/>
              <a:t>scotts</a:t>
            </a:r>
            <a:r>
              <a:rPr lang="en-IN" baseline="0" dirty="0" smtClean="0"/>
              <a:t> </a:t>
            </a:r>
            <a:r>
              <a:rPr lang="en-IN" baseline="0" dirty="0" err="1" smtClean="0"/>
              <a:t>Tonena</a:t>
            </a:r>
            <a:endParaRPr lang="en-IN" baseline="0" dirty="0" smtClean="0"/>
          </a:p>
          <a:p>
            <a:pPr marL="228600" indent="-228600">
              <a:buAutoNum type="arabicPeriod"/>
            </a:pPr>
            <a:r>
              <a:rPr lang="en-IN" baseline="0" dirty="0" err="1" smtClean="0"/>
              <a:t>Nicsabo</a:t>
            </a:r>
            <a:endParaRPr lang="en-IN" baseline="0" dirty="0" smtClean="0"/>
          </a:p>
          <a:p>
            <a:pPr marL="228600" indent="-228600">
              <a:buAutoNum type="arabicPeriod"/>
            </a:pPr>
            <a:r>
              <a:rPr lang="en-IN" baseline="0" dirty="0" smtClean="0"/>
              <a:t>Satoshi </a:t>
            </a:r>
            <a:r>
              <a:rPr lang="en-IN" baseline="0" dirty="0" err="1" smtClean="0"/>
              <a:t>nakamoto</a:t>
            </a:r>
            <a:endParaRPr lang="en-IN" baseline="0" dirty="0" smtClean="0"/>
          </a:p>
          <a:p>
            <a:pPr marL="228600" indent="-228600">
              <a:buAutoNum type="arabicPeriod"/>
            </a:pPr>
            <a:r>
              <a:rPr lang="en-IN" baseline="0" dirty="0" smtClean="0"/>
              <a:t>Satoshi is considered the founder of bitcoins (Samsung, Toshiba, </a:t>
            </a:r>
            <a:r>
              <a:rPr lang="en-IN" baseline="0" dirty="0" err="1" smtClean="0"/>
              <a:t>nakamichi</a:t>
            </a:r>
            <a:r>
              <a:rPr lang="en-IN" baseline="0" dirty="0" smtClean="0"/>
              <a:t>, Motorola) no confirmation</a:t>
            </a:r>
          </a:p>
          <a:p>
            <a:pPr marL="228600" indent="-228600">
              <a:buAutoNum type="arabicPeriod"/>
            </a:pPr>
            <a:endParaRPr lang="en-IN" baseline="0" dirty="0" smtClean="0"/>
          </a:p>
        </p:txBody>
      </p:sp>
      <p:sp>
        <p:nvSpPr>
          <p:cNvPr id="4" name="Slide Number Placeholder 3"/>
          <p:cNvSpPr>
            <a:spLocks noGrp="1"/>
          </p:cNvSpPr>
          <p:nvPr>
            <p:ph type="sldNum" sz="quarter" idx="10"/>
          </p:nvPr>
        </p:nvSpPr>
        <p:spPr/>
        <p:txBody>
          <a:bodyPr/>
          <a:lstStyle/>
          <a:p>
            <a:fld id="{4E2A547A-17FE-40E2-9645-8220BBBA9B40}" type="slidenum">
              <a:rPr lang="en-IN" smtClean="0"/>
              <a:t>10</a:t>
            </a:fld>
            <a:endParaRPr lang="en-IN"/>
          </a:p>
        </p:txBody>
      </p:sp>
    </p:spTree>
    <p:extLst>
      <p:ext uri="{BB962C8B-B14F-4D97-AF65-F5344CB8AC3E}">
        <p14:creationId xmlns:p14="http://schemas.microsoft.com/office/powerpoint/2010/main" val="4066321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smtClean="0"/>
              <a:t>The core of any blockchain reside in In</a:t>
            </a:r>
            <a:r>
              <a:rPr lang="en-IN" baseline="0" dirty="0" smtClean="0"/>
              <a:t> the concept of hashing.</a:t>
            </a:r>
          </a:p>
          <a:p>
            <a:pPr marL="0" indent="0">
              <a:buNone/>
            </a:pPr>
            <a:r>
              <a:rPr lang="en-IN" baseline="0" dirty="0" smtClean="0"/>
              <a:t>It is a mathematical algorithms</a:t>
            </a:r>
            <a:endParaRPr lang="en-IN" dirty="0" smtClean="0"/>
          </a:p>
          <a:p>
            <a:pPr marL="228600" indent="-228600">
              <a:buAutoNum type="arabicPeriod"/>
            </a:pPr>
            <a:r>
              <a:rPr lang="en-IN" dirty="0" smtClean="0"/>
              <a:t>Length of </a:t>
            </a:r>
            <a:r>
              <a:rPr lang="en-IN" dirty="0" err="1" smtClean="0"/>
              <a:t>alog</a:t>
            </a:r>
            <a:r>
              <a:rPr lang="en-IN" dirty="0" smtClean="0"/>
              <a:t> is always</a:t>
            </a:r>
            <a:r>
              <a:rPr lang="en-IN" baseline="0" dirty="0" smtClean="0"/>
              <a:t> same</a:t>
            </a:r>
          </a:p>
          <a:p>
            <a:pPr marL="228600" indent="-228600">
              <a:buAutoNum type="arabicPeriod"/>
            </a:pPr>
            <a:r>
              <a:rPr lang="en-IN" dirty="0" smtClean="0"/>
              <a:t>It</a:t>
            </a:r>
            <a:r>
              <a:rPr lang="en-IN" baseline="0" dirty="0" smtClean="0"/>
              <a:t> is digital figure print.( result of </a:t>
            </a:r>
            <a:r>
              <a:rPr lang="en-IN" baseline="0" dirty="0" err="1" smtClean="0"/>
              <a:t>hasing</a:t>
            </a:r>
            <a:r>
              <a:rPr lang="en-IN" baseline="0" dirty="0" smtClean="0"/>
              <a:t> is called hash)</a:t>
            </a:r>
          </a:p>
          <a:p>
            <a:pPr marL="228600" indent="-228600">
              <a:buAutoNum type="arabicPeriod"/>
            </a:pPr>
            <a:r>
              <a:rPr lang="en-IN" baseline="0" dirty="0" smtClean="0"/>
              <a:t>It’s a one way function.</a:t>
            </a:r>
          </a:p>
          <a:p>
            <a:pPr marL="0" indent="0">
              <a:buNone/>
            </a:pPr>
            <a:r>
              <a:rPr lang="en-IN" baseline="0" dirty="0" smtClean="0"/>
              <a:t>Any number 0-45 </a:t>
            </a:r>
          </a:p>
        </p:txBody>
      </p:sp>
      <p:sp>
        <p:nvSpPr>
          <p:cNvPr id="4" name="Slide Number Placeholder 3"/>
          <p:cNvSpPr>
            <a:spLocks noGrp="1"/>
          </p:cNvSpPr>
          <p:nvPr>
            <p:ph type="sldNum" sz="quarter" idx="10"/>
          </p:nvPr>
        </p:nvSpPr>
        <p:spPr/>
        <p:txBody>
          <a:bodyPr/>
          <a:lstStyle/>
          <a:p>
            <a:fld id="{4E2A547A-17FE-40E2-9645-8220BBBA9B40}" type="slidenum">
              <a:rPr lang="en-IN" smtClean="0"/>
              <a:t>14</a:t>
            </a:fld>
            <a:endParaRPr lang="en-IN"/>
          </a:p>
        </p:txBody>
      </p:sp>
    </p:spTree>
    <p:extLst>
      <p:ext uri="{BB962C8B-B14F-4D97-AF65-F5344CB8AC3E}">
        <p14:creationId xmlns:p14="http://schemas.microsoft.com/office/powerpoint/2010/main" val="3576664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American</a:t>
            </a:r>
            <a:r>
              <a:rPr lang="en-IN" baseline="0" dirty="0" smtClean="0"/>
              <a:t> national security agency</a:t>
            </a:r>
          </a:p>
          <a:p>
            <a:r>
              <a:rPr lang="en-IN" baseline="0" dirty="0" smtClean="0"/>
              <a:t>Family of hashing </a:t>
            </a:r>
            <a:r>
              <a:rPr lang="en-IN" baseline="0" dirty="0" err="1" smtClean="0"/>
              <a:t>alogoriths</a:t>
            </a:r>
            <a:endParaRPr lang="en-IN" baseline="0" dirty="0" smtClean="0"/>
          </a:p>
          <a:p>
            <a:endParaRPr lang="en-IN" dirty="0"/>
          </a:p>
        </p:txBody>
      </p:sp>
      <p:sp>
        <p:nvSpPr>
          <p:cNvPr id="4" name="Slide Number Placeholder 3"/>
          <p:cNvSpPr>
            <a:spLocks noGrp="1"/>
          </p:cNvSpPr>
          <p:nvPr>
            <p:ph type="sldNum" sz="quarter" idx="10"/>
          </p:nvPr>
        </p:nvSpPr>
        <p:spPr/>
        <p:txBody>
          <a:bodyPr/>
          <a:lstStyle/>
          <a:p>
            <a:fld id="{4E2A547A-17FE-40E2-9645-8220BBBA9B40}" type="slidenum">
              <a:rPr lang="en-IN" smtClean="0"/>
              <a:t>15</a:t>
            </a:fld>
            <a:endParaRPr lang="en-IN"/>
          </a:p>
        </p:txBody>
      </p:sp>
    </p:spTree>
    <p:extLst>
      <p:ext uri="{BB962C8B-B14F-4D97-AF65-F5344CB8AC3E}">
        <p14:creationId xmlns:p14="http://schemas.microsoft.com/office/powerpoint/2010/main" val="3133424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A67595-A48D-4A96-9D15-684F29B736AA}" type="datetimeFigureOut">
              <a:rPr lang="en-IN" smtClean="0"/>
              <a:t>18-07-2017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0DF0B-F8CE-467D-B71B-DC995085A35F}" type="slidenum">
              <a:rPr lang="en-IN" smtClean="0"/>
              <a:t>‹#›</a:t>
            </a:fld>
            <a:endParaRPr lang="en-IN"/>
          </a:p>
        </p:txBody>
      </p:sp>
    </p:spTree>
    <p:extLst>
      <p:ext uri="{BB962C8B-B14F-4D97-AF65-F5344CB8AC3E}">
        <p14:creationId xmlns:p14="http://schemas.microsoft.com/office/powerpoint/2010/main" val="52510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A67595-A48D-4A96-9D15-684F29B736AA}" type="datetimeFigureOut">
              <a:rPr lang="en-IN" smtClean="0"/>
              <a:t>18-07-2017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0DF0B-F8CE-467D-B71B-DC995085A35F}" type="slidenum">
              <a:rPr lang="en-IN" smtClean="0"/>
              <a:t>‹#›</a:t>
            </a:fld>
            <a:endParaRPr lang="en-IN"/>
          </a:p>
        </p:txBody>
      </p:sp>
    </p:spTree>
    <p:extLst>
      <p:ext uri="{BB962C8B-B14F-4D97-AF65-F5344CB8AC3E}">
        <p14:creationId xmlns:p14="http://schemas.microsoft.com/office/powerpoint/2010/main" val="2235388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A67595-A48D-4A96-9D15-684F29B736AA}" type="datetimeFigureOut">
              <a:rPr lang="en-IN" smtClean="0"/>
              <a:t>18-07-2017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0DF0B-F8CE-467D-B71B-DC995085A35F}" type="slidenum">
              <a:rPr lang="en-IN" smtClean="0"/>
              <a:t>‹#›</a:t>
            </a:fld>
            <a:endParaRPr lang="en-IN"/>
          </a:p>
        </p:txBody>
      </p:sp>
    </p:spTree>
    <p:extLst>
      <p:ext uri="{BB962C8B-B14F-4D97-AF65-F5344CB8AC3E}">
        <p14:creationId xmlns:p14="http://schemas.microsoft.com/office/powerpoint/2010/main" val="4018639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A67595-A48D-4A96-9D15-684F29B736AA}" type="datetimeFigureOut">
              <a:rPr lang="en-IN" smtClean="0"/>
              <a:t>18-07-2017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0DF0B-F8CE-467D-B71B-DC995085A35F}" type="slidenum">
              <a:rPr lang="en-IN" smtClean="0"/>
              <a:t>‹#›</a:t>
            </a:fld>
            <a:endParaRPr lang="en-IN"/>
          </a:p>
        </p:txBody>
      </p:sp>
    </p:spTree>
    <p:extLst>
      <p:ext uri="{BB962C8B-B14F-4D97-AF65-F5344CB8AC3E}">
        <p14:creationId xmlns:p14="http://schemas.microsoft.com/office/powerpoint/2010/main" val="188388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A67595-A48D-4A96-9D15-684F29B736AA}" type="datetimeFigureOut">
              <a:rPr lang="en-IN" smtClean="0"/>
              <a:t>18-07-2017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0DF0B-F8CE-467D-B71B-DC995085A35F}" type="slidenum">
              <a:rPr lang="en-IN" smtClean="0"/>
              <a:t>‹#›</a:t>
            </a:fld>
            <a:endParaRPr lang="en-IN"/>
          </a:p>
        </p:txBody>
      </p:sp>
    </p:spTree>
    <p:extLst>
      <p:ext uri="{BB962C8B-B14F-4D97-AF65-F5344CB8AC3E}">
        <p14:creationId xmlns:p14="http://schemas.microsoft.com/office/powerpoint/2010/main" val="1621291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A67595-A48D-4A96-9D15-684F29B736AA}" type="datetimeFigureOut">
              <a:rPr lang="en-IN" smtClean="0"/>
              <a:t>18-07-2017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0DF0B-F8CE-467D-B71B-DC995085A35F}" type="slidenum">
              <a:rPr lang="en-IN" smtClean="0"/>
              <a:t>‹#›</a:t>
            </a:fld>
            <a:endParaRPr lang="en-IN"/>
          </a:p>
        </p:txBody>
      </p:sp>
    </p:spTree>
    <p:extLst>
      <p:ext uri="{BB962C8B-B14F-4D97-AF65-F5344CB8AC3E}">
        <p14:creationId xmlns:p14="http://schemas.microsoft.com/office/powerpoint/2010/main" val="379056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A67595-A48D-4A96-9D15-684F29B736AA}" type="datetimeFigureOut">
              <a:rPr lang="en-IN" smtClean="0"/>
              <a:t>18-07-2017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40DF0B-F8CE-467D-B71B-DC995085A35F}" type="slidenum">
              <a:rPr lang="en-IN" smtClean="0"/>
              <a:t>‹#›</a:t>
            </a:fld>
            <a:endParaRPr lang="en-IN"/>
          </a:p>
        </p:txBody>
      </p:sp>
    </p:spTree>
    <p:extLst>
      <p:ext uri="{BB962C8B-B14F-4D97-AF65-F5344CB8AC3E}">
        <p14:creationId xmlns:p14="http://schemas.microsoft.com/office/powerpoint/2010/main" val="3400953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A67595-A48D-4A96-9D15-684F29B736AA}" type="datetimeFigureOut">
              <a:rPr lang="en-IN" smtClean="0"/>
              <a:t>18-07-2017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40DF0B-F8CE-467D-B71B-DC995085A35F}" type="slidenum">
              <a:rPr lang="en-IN" smtClean="0"/>
              <a:t>‹#›</a:t>
            </a:fld>
            <a:endParaRPr lang="en-IN"/>
          </a:p>
        </p:txBody>
      </p:sp>
    </p:spTree>
    <p:extLst>
      <p:ext uri="{BB962C8B-B14F-4D97-AF65-F5344CB8AC3E}">
        <p14:creationId xmlns:p14="http://schemas.microsoft.com/office/powerpoint/2010/main" val="1475869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67595-A48D-4A96-9D15-684F29B736AA}" type="datetimeFigureOut">
              <a:rPr lang="en-IN" smtClean="0"/>
              <a:t>18-07-2017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40DF0B-F8CE-467D-B71B-DC995085A35F}" type="slidenum">
              <a:rPr lang="en-IN" smtClean="0"/>
              <a:t>‹#›</a:t>
            </a:fld>
            <a:endParaRPr lang="en-IN"/>
          </a:p>
        </p:txBody>
      </p:sp>
    </p:spTree>
    <p:extLst>
      <p:ext uri="{BB962C8B-B14F-4D97-AF65-F5344CB8AC3E}">
        <p14:creationId xmlns:p14="http://schemas.microsoft.com/office/powerpoint/2010/main" val="150250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A67595-A48D-4A96-9D15-684F29B736AA}" type="datetimeFigureOut">
              <a:rPr lang="en-IN" smtClean="0"/>
              <a:t>18-07-2017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0DF0B-F8CE-467D-B71B-DC995085A35F}" type="slidenum">
              <a:rPr lang="en-IN" smtClean="0"/>
              <a:t>‹#›</a:t>
            </a:fld>
            <a:endParaRPr lang="en-IN"/>
          </a:p>
        </p:txBody>
      </p:sp>
    </p:spTree>
    <p:extLst>
      <p:ext uri="{BB962C8B-B14F-4D97-AF65-F5344CB8AC3E}">
        <p14:creationId xmlns:p14="http://schemas.microsoft.com/office/powerpoint/2010/main" val="3347810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A67595-A48D-4A96-9D15-684F29B736AA}" type="datetimeFigureOut">
              <a:rPr lang="en-IN" smtClean="0"/>
              <a:t>18-07-2017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0DF0B-F8CE-467D-B71B-DC995085A35F}" type="slidenum">
              <a:rPr lang="en-IN" smtClean="0"/>
              <a:t>‹#›</a:t>
            </a:fld>
            <a:endParaRPr lang="en-IN"/>
          </a:p>
        </p:txBody>
      </p:sp>
    </p:spTree>
    <p:extLst>
      <p:ext uri="{BB962C8B-B14F-4D97-AF65-F5344CB8AC3E}">
        <p14:creationId xmlns:p14="http://schemas.microsoft.com/office/powerpoint/2010/main" val="24718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A67595-A48D-4A96-9D15-684F29B736AA}" type="datetimeFigureOut">
              <a:rPr lang="en-IN" smtClean="0"/>
              <a:t>18-07-2017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0DF0B-F8CE-467D-B71B-DC995085A35F}" type="slidenum">
              <a:rPr lang="en-IN" smtClean="0"/>
              <a:t>‹#›</a:t>
            </a:fld>
            <a:endParaRPr lang="en-IN"/>
          </a:p>
        </p:txBody>
      </p:sp>
    </p:spTree>
    <p:extLst>
      <p:ext uri="{BB962C8B-B14F-4D97-AF65-F5344CB8AC3E}">
        <p14:creationId xmlns:p14="http://schemas.microsoft.com/office/powerpoint/2010/main" val="108387748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48" y="1429556"/>
            <a:ext cx="11782798" cy="4371418"/>
          </a:xfrm>
          <a:prstGeom prst="rect">
            <a:avLst/>
          </a:prstGeom>
        </p:spPr>
      </p:pic>
      <p:sp>
        <p:nvSpPr>
          <p:cNvPr id="4" name="TextBox 3"/>
          <p:cNvSpPr txBox="1"/>
          <p:nvPr/>
        </p:nvSpPr>
        <p:spPr>
          <a:xfrm>
            <a:off x="6761407" y="4984124"/>
            <a:ext cx="4726547" cy="1384995"/>
          </a:xfrm>
          <a:prstGeom prst="rect">
            <a:avLst/>
          </a:prstGeom>
          <a:noFill/>
        </p:spPr>
        <p:txBody>
          <a:bodyPr wrap="square" rtlCol="0">
            <a:spAutoFit/>
          </a:bodyPr>
          <a:lstStyle/>
          <a:p>
            <a:pPr algn="r"/>
            <a:r>
              <a:rPr lang="en-IN" sz="2800" b="1" dirty="0" smtClean="0">
                <a:ln w="12700" cmpd="sng">
                  <a:solidFill>
                    <a:srgbClr val="CCAD5F"/>
                  </a:solidFill>
                  <a:prstDash val="solid"/>
                </a:ln>
                <a:solidFill>
                  <a:srgbClr val="CCAD5F"/>
                </a:solidFill>
                <a:latin typeface="Copperplate Gothic Light" panose="020E0507020206020404" pitchFamily="34" charset="0"/>
              </a:rPr>
              <a:t>Antra Gupta</a:t>
            </a:r>
          </a:p>
          <a:p>
            <a:pPr algn="r"/>
            <a:r>
              <a:rPr lang="en-IN" sz="2800" b="1" dirty="0" smtClean="0">
                <a:ln w="12700" cmpd="sng">
                  <a:solidFill>
                    <a:srgbClr val="CCAD5F"/>
                  </a:solidFill>
                  <a:prstDash val="solid"/>
                </a:ln>
                <a:solidFill>
                  <a:srgbClr val="CCAD5F"/>
                </a:solidFill>
                <a:latin typeface="Copperplate Gothic Light" panose="020E0507020206020404" pitchFamily="34" charset="0"/>
              </a:rPr>
              <a:t>1647209</a:t>
            </a:r>
          </a:p>
          <a:p>
            <a:pPr algn="r"/>
            <a:r>
              <a:rPr lang="en-IN" sz="2800" b="1" dirty="0" smtClean="0">
                <a:ln w="12700" cmpd="sng">
                  <a:solidFill>
                    <a:srgbClr val="CCAD5F"/>
                  </a:solidFill>
                  <a:prstDash val="solid"/>
                </a:ln>
                <a:solidFill>
                  <a:srgbClr val="CCAD5F"/>
                </a:solidFill>
                <a:latin typeface="Copperplate Gothic Light" panose="020E0507020206020404" pitchFamily="34" charset="0"/>
              </a:rPr>
              <a:t>MCA</a:t>
            </a:r>
            <a:endParaRPr lang="en-IN" sz="2800" b="1" dirty="0">
              <a:ln w="12700" cmpd="sng">
                <a:solidFill>
                  <a:srgbClr val="CCAD5F"/>
                </a:solidFill>
                <a:prstDash val="solid"/>
              </a:ln>
              <a:solidFill>
                <a:srgbClr val="CCAD5F"/>
              </a:solidFill>
              <a:latin typeface="Copperplate Gothic Light" panose="020E0507020206020404" pitchFamily="34" charset="0"/>
            </a:endParaRPr>
          </a:p>
        </p:txBody>
      </p:sp>
    </p:spTree>
    <p:extLst>
      <p:ext uri="{BB962C8B-B14F-4D97-AF65-F5344CB8AC3E}">
        <p14:creationId xmlns:p14="http://schemas.microsoft.com/office/powerpoint/2010/main" val="34182631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chemeClr val="accent4">
                    <a:lumMod val="40000"/>
                    <a:lumOff val="60000"/>
                  </a:schemeClr>
                </a:solidFill>
                <a:latin typeface="Copperplate Gothic Light" panose="020E0507020206020404" pitchFamily="34" charset="0"/>
              </a:rPr>
              <a:t>The Brief history of Blockchain</a:t>
            </a:r>
            <a:endParaRPr lang="en-IN" dirty="0">
              <a:solidFill>
                <a:schemeClr val="accent4">
                  <a:lumMod val="40000"/>
                  <a:lumOff val="60000"/>
                </a:schemeClr>
              </a:solidFill>
              <a:latin typeface="Copperplate Gothic Light" panose="020E05070202060204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51" y="1952783"/>
            <a:ext cx="9840698" cy="4229690"/>
          </a:xfrm>
          <a:prstGeom prst="rect">
            <a:avLst/>
          </a:prstGeom>
        </p:spPr>
      </p:pic>
    </p:spTree>
    <p:extLst>
      <p:ext uri="{BB962C8B-B14F-4D97-AF65-F5344CB8AC3E}">
        <p14:creationId xmlns:p14="http://schemas.microsoft.com/office/powerpoint/2010/main" val="27512072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chemeClr val="accent4">
                    <a:lumMod val="40000"/>
                    <a:lumOff val="60000"/>
                  </a:schemeClr>
                </a:solidFill>
                <a:latin typeface="Copperplate Gothic Light" panose="020E0507020206020404" pitchFamily="34" charset="0"/>
              </a:rPr>
              <a:t>Characteristics of Blockchain</a:t>
            </a:r>
            <a:endParaRPr lang="en-IN" dirty="0">
              <a:solidFill>
                <a:schemeClr val="accent4">
                  <a:lumMod val="40000"/>
                  <a:lumOff val="60000"/>
                </a:schemeClr>
              </a:solidFill>
              <a:latin typeface="Copperplate Gothic Light" panose="020E0507020206020404" pitchFamily="34" charset="0"/>
            </a:endParaRPr>
          </a:p>
        </p:txBody>
      </p:sp>
      <p:sp>
        <p:nvSpPr>
          <p:cNvPr id="3" name="Rectangle 2"/>
          <p:cNvSpPr/>
          <p:nvPr/>
        </p:nvSpPr>
        <p:spPr>
          <a:xfrm>
            <a:off x="1422400" y="2148115"/>
            <a:ext cx="3962400" cy="1480457"/>
          </a:xfrm>
          <a:prstGeom prst="rect">
            <a:avLst/>
          </a:prstGeom>
          <a:solidFill>
            <a:srgbClr val="CCAD5F"/>
          </a:solidFill>
          <a:ln>
            <a:solidFill>
              <a:srgbClr val="CCA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CCAD5F"/>
              </a:solidFill>
            </a:endParaRPr>
          </a:p>
        </p:txBody>
      </p:sp>
      <p:sp>
        <p:nvSpPr>
          <p:cNvPr id="4" name="Rectangle 3"/>
          <p:cNvSpPr/>
          <p:nvPr/>
        </p:nvSpPr>
        <p:spPr>
          <a:xfrm>
            <a:off x="7017658" y="2148114"/>
            <a:ext cx="3962400" cy="1480457"/>
          </a:xfrm>
          <a:prstGeom prst="rect">
            <a:avLst/>
          </a:prstGeom>
          <a:solidFill>
            <a:srgbClr val="CCAD5F"/>
          </a:solidFill>
          <a:ln>
            <a:solidFill>
              <a:srgbClr val="CCA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CCAD5F"/>
              </a:solidFill>
            </a:endParaRPr>
          </a:p>
        </p:txBody>
      </p:sp>
      <p:sp>
        <p:nvSpPr>
          <p:cNvPr id="5" name="Rectangle 4"/>
          <p:cNvSpPr/>
          <p:nvPr/>
        </p:nvSpPr>
        <p:spPr>
          <a:xfrm>
            <a:off x="7017658" y="4521200"/>
            <a:ext cx="3962400" cy="1480457"/>
          </a:xfrm>
          <a:prstGeom prst="rect">
            <a:avLst/>
          </a:prstGeom>
          <a:solidFill>
            <a:srgbClr val="CCAD5F"/>
          </a:solidFill>
          <a:ln>
            <a:solidFill>
              <a:srgbClr val="CCA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CCAD5F"/>
              </a:solidFill>
            </a:endParaRPr>
          </a:p>
        </p:txBody>
      </p:sp>
      <p:sp>
        <p:nvSpPr>
          <p:cNvPr id="6" name="Rectangle 5"/>
          <p:cNvSpPr/>
          <p:nvPr/>
        </p:nvSpPr>
        <p:spPr>
          <a:xfrm>
            <a:off x="1422400" y="4521199"/>
            <a:ext cx="3962400" cy="1480457"/>
          </a:xfrm>
          <a:prstGeom prst="rect">
            <a:avLst/>
          </a:prstGeom>
          <a:solidFill>
            <a:srgbClr val="CCAD5F"/>
          </a:solidFill>
          <a:ln>
            <a:solidFill>
              <a:srgbClr val="CCA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CCAD5F"/>
              </a:solidFill>
            </a:endParaRPr>
          </a:p>
        </p:txBody>
      </p:sp>
      <p:sp>
        <p:nvSpPr>
          <p:cNvPr id="7" name="TextBox 6"/>
          <p:cNvSpPr txBox="1"/>
          <p:nvPr/>
        </p:nvSpPr>
        <p:spPr>
          <a:xfrm>
            <a:off x="1748971" y="2688287"/>
            <a:ext cx="3309257" cy="400110"/>
          </a:xfrm>
          <a:prstGeom prst="rect">
            <a:avLst/>
          </a:prstGeom>
          <a:noFill/>
        </p:spPr>
        <p:txBody>
          <a:bodyPr wrap="square" rtlCol="0">
            <a:spAutoFit/>
          </a:bodyPr>
          <a:lstStyle/>
          <a:p>
            <a:pPr algn="ctr"/>
            <a:r>
              <a:rPr lang="en-IN" sz="2000" dirty="0" smtClean="0">
                <a:solidFill>
                  <a:schemeClr val="bg1"/>
                </a:solidFill>
                <a:latin typeface="Adobe Fan Heiti Std B" panose="020B0700000000000000" pitchFamily="34" charset="-128"/>
                <a:ea typeface="Adobe Fan Heiti Std B" panose="020B0700000000000000" pitchFamily="34" charset="-128"/>
              </a:rPr>
              <a:t>Global </a:t>
            </a:r>
            <a:r>
              <a:rPr lang="en-IN" sz="2000" dirty="0" err="1" smtClean="0">
                <a:solidFill>
                  <a:schemeClr val="bg1"/>
                </a:solidFill>
                <a:latin typeface="Adobe Fan Heiti Std B" panose="020B0700000000000000" pitchFamily="34" charset="-128"/>
                <a:ea typeface="Adobe Fan Heiti Std B" panose="020B0700000000000000" pitchFamily="34" charset="-128"/>
              </a:rPr>
              <a:t>Singelton</a:t>
            </a:r>
            <a:endParaRPr lang="en-IN" sz="2000" dirty="0">
              <a:solidFill>
                <a:schemeClr val="bg1"/>
              </a:solidFill>
              <a:latin typeface="Adobe Fan Heiti Std B" panose="020B0700000000000000" pitchFamily="34" charset="-128"/>
              <a:ea typeface="Adobe Fan Heiti Std B" panose="020B0700000000000000" pitchFamily="34" charset="-128"/>
            </a:endParaRPr>
          </a:p>
        </p:txBody>
      </p:sp>
      <p:sp>
        <p:nvSpPr>
          <p:cNvPr id="8" name="TextBox 7"/>
          <p:cNvSpPr txBox="1"/>
          <p:nvPr/>
        </p:nvSpPr>
        <p:spPr>
          <a:xfrm>
            <a:off x="7344229" y="2688287"/>
            <a:ext cx="3309257" cy="400110"/>
          </a:xfrm>
          <a:prstGeom prst="rect">
            <a:avLst/>
          </a:prstGeom>
          <a:noFill/>
        </p:spPr>
        <p:txBody>
          <a:bodyPr wrap="square" rtlCol="0">
            <a:spAutoFit/>
          </a:bodyPr>
          <a:lstStyle/>
          <a:p>
            <a:pPr algn="ctr"/>
            <a:r>
              <a:rPr lang="en-IN" sz="2000" dirty="0" smtClean="0">
                <a:solidFill>
                  <a:schemeClr val="bg1"/>
                </a:solidFill>
                <a:latin typeface="Adobe Fan Heiti Std B" panose="020B0700000000000000" pitchFamily="34" charset="-128"/>
                <a:ea typeface="Adobe Fan Heiti Std B" panose="020B0700000000000000" pitchFamily="34" charset="-128"/>
              </a:rPr>
              <a:t>Accessible</a:t>
            </a:r>
            <a:endParaRPr lang="en-IN" sz="2000" dirty="0">
              <a:solidFill>
                <a:schemeClr val="bg1"/>
              </a:solidFill>
              <a:latin typeface="Adobe Fan Heiti Std B" panose="020B0700000000000000" pitchFamily="34" charset="-128"/>
              <a:ea typeface="Adobe Fan Heiti Std B" panose="020B0700000000000000" pitchFamily="34" charset="-128"/>
            </a:endParaRPr>
          </a:p>
        </p:txBody>
      </p:sp>
      <p:sp>
        <p:nvSpPr>
          <p:cNvPr id="9" name="TextBox 8"/>
          <p:cNvSpPr txBox="1"/>
          <p:nvPr/>
        </p:nvSpPr>
        <p:spPr>
          <a:xfrm>
            <a:off x="7344229" y="5061372"/>
            <a:ext cx="3309257" cy="400110"/>
          </a:xfrm>
          <a:prstGeom prst="rect">
            <a:avLst/>
          </a:prstGeom>
          <a:noFill/>
        </p:spPr>
        <p:txBody>
          <a:bodyPr wrap="square" rtlCol="0">
            <a:spAutoFit/>
          </a:bodyPr>
          <a:lstStyle/>
          <a:p>
            <a:pPr algn="ctr"/>
            <a:r>
              <a:rPr lang="en-IN" sz="2000" dirty="0" err="1" smtClean="0">
                <a:solidFill>
                  <a:schemeClr val="bg1"/>
                </a:solidFill>
                <a:latin typeface="Adobe Fan Heiti Std B" panose="020B0700000000000000" pitchFamily="34" charset="-128"/>
                <a:ea typeface="Adobe Fan Heiti Std B" panose="020B0700000000000000" pitchFamily="34" charset="-128"/>
              </a:rPr>
              <a:t>Verifyable</a:t>
            </a:r>
            <a:endParaRPr lang="en-IN" sz="2000" dirty="0">
              <a:solidFill>
                <a:schemeClr val="bg1"/>
              </a:solidFill>
              <a:latin typeface="Adobe Fan Heiti Std B" panose="020B0700000000000000" pitchFamily="34" charset="-128"/>
              <a:ea typeface="Adobe Fan Heiti Std B" panose="020B0700000000000000" pitchFamily="34" charset="-128"/>
            </a:endParaRPr>
          </a:p>
        </p:txBody>
      </p:sp>
      <p:sp>
        <p:nvSpPr>
          <p:cNvPr id="10" name="TextBox 9"/>
          <p:cNvSpPr txBox="1"/>
          <p:nvPr/>
        </p:nvSpPr>
        <p:spPr>
          <a:xfrm>
            <a:off x="1748970" y="5061372"/>
            <a:ext cx="3309257" cy="400110"/>
          </a:xfrm>
          <a:prstGeom prst="rect">
            <a:avLst/>
          </a:prstGeom>
          <a:noFill/>
        </p:spPr>
        <p:txBody>
          <a:bodyPr wrap="square" rtlCol="0">
            <a:spAutoFit/>
          </a:bodyPr>
          <a:lstStyle/>
          <a:p>
            <a:pPr algn="ctr"/>
            <a:r>
              <a:rPr lang="en-IN" sz="2000" dirty="0" smtClean="0">
                <a:solidFill>
                  <a:schemeClr val="bg1"/>
                </a:solidFill>
                <a:latin typeface="Adobe Fan Heiti Std B" panose="020B0700000000000000" pitchFamily="34" charset="-128"/>
                <a:ea typeface="Adobe Fan Heiti Std B" panose="020B0700000000000000" pitchFamily="34" charset="-128"/>
              </a:rPr>
              <a:t>Non-Stoppable</a:t>
            </a:r>
            <a:endParaRPr lang="en-IN" sz="2000" dirty="0">
              <a:solidFill>
                <a:schemeClr val="bg1"/>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5253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ppt_w</p:attrName>
                                        </p:attrNameLst>
                                      </p:cBhvr>
                                      <p:tavLst>
                                        <p:tav tm="0">
                                          <p:val>
                                            <p:fltVal val="0"/>
                                          </p:val>
                                        </p:tav>
                                        <p:tav tm="100000">
                                          <p:val>
                                            <p:strVal val="#ppt_w"/>
                                          </p:val>
                                        </p:tav>
                                      </p:tavLst>
                                    </p:anim>
                                    <p:anim calcmode="lin" valueType="num">
                                      <p:cBhvr>
                                        <p:cTn id="49" dur="500" fill="hold"/>
                                        <p:tgtEl>
                                          <p:spTgt spid="5"/>
                                        </p:tgtEl>
                                        <p:attrNameLst>
                                          <p:attrName>ppt_h</p:attrName>
                                        </p:attrNameLst>
                                      </p:cBhvr>
                                      <p:tavLst>
                                        <p:tav tm="0">
                                          <p:val>
                                            <p:fltVal val="0"/>
                                          </p:val>
                                        </p:tav>
                                        <p:tav tm="100000">
                                          <p:val>
                                            <p:strVal val="#ppt_h"/>
                                          </p:val>
                                        </p:tav>
                                      </p:tavLst>
                                    </p:anim>
                                    <p:animEffect transition="in" filter="fade">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How does it work?</a:t>
            </a:r>
            <a:endParaRPr lang="en-IN" dirty="0">
              <a:solidFill>
                <a:srgbClr val="CCAD5F"/>
              </a:solidFill>
              <a:latin typeface="Copperplate Gothic Light" panose="020E05070202060204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203" y="2529982"/>
            <a:ext cx="9983593" cy="3801005"/>
          </a:xfrm>
          <a:prstGeom prst="rect">
            <a:avLst/>
          </a:prstGeom>
        </p:spPr>
      </p:pic>
      <p:sp>
        <p:nvSpPr>
          <p:cNvPr id="4" name="TextBox 3"/>
          <p:cNvSpPr txBox="1"/>
          <p:nvPr/>
        </p:nvSpPr>
        <p:spPr>
          <a:xfrm>
            <a:off x="1452546" y="1910280"/>
            <a:ext cx="1624483" cy="400110"/>
          </a:xfrm>
          <a:prstGeom prst="rect">
            <a:avLst/>
          </a:prstGeom>
          <a:noFill/>
        </p:spPr>
        <p:txBody>
          <a:bodyPr wrap="square" rtlCol="0">
            <a:spAutoFit/>
          </a:bodyPr>
          <a:lstStyle/>
          <a:p>
            <a:r>
              <a:rPr lang="en-IN" sz="2000" dirty="0" smtClean="0">
                <a:latin typeface="Adobe Heiti Std R" panose="020B0400000000000000" pitchFamily="34" charset="-128"/>
                <a:ea typeface="Adobe Heiti Std R" panose="020B0400000000000000" pitchFamily="34" charset="-128"/>
              </a:rPr>
              <a:t>Transaction</a:t>
            </a:r>
            <a:endParaRPr lang="en-IN" sz="2000" dirty="0">
              <a:latin typeface="Adobe Heiti Std R" panose="020B0400000000000000" pitchFamily="34" charset="-128"/>
              <a:ea typeface="Adobe Heiti Std R" panose="020B0400000000000000" pitchFamily="34" charset="-128"/>
            </a:endParaRPr>
          </a:p>
        </p:txBody>
      </p:sp>
      <p:sp>
        <p:nvSpPr>
          <p:cNvPr id="5" name="TextBox 4"/>
          <p:cNvSpPr txBox="1"/>
          <p:nvPr/>
        </p:nvSpPr>
        <p:spPr>
          <a:xfrm>
            <a:off x="4095749" y="1910280"/>
            <a:ext cx="4000500" cy="400110"/>
          </a:xfrm>
          <a:prstGeom prst="rect">
            <a:avLst/>
          </a:prstGeom>
          <a:noFill/>
        </p:spPr>
        <p:txBody>
          <a:bodyPr wrap="square" rtlCol="0">
            <a:spAutoFit/>
          </a:bodyPr>
          <a:lstStyle/>
          <a:p>
            <a:pPr algn="ctr"/>
            <a:r>
              <a:rPr lang="en-IN" sz="2000" dirty="0" smtClean="0">
                <a:latin typeface="Adobe Heiti Std R" panose="020B0400000000000000" pitchFamily="34" charset="-128"/>
                <a:ea typeface="Adobe Heiti Std R" panose="020B0400000000000000" pitchFamily="34" charset="-128"/>
              </a:rPr>
              <a:t>Peer network of computer</a:t>
            </a:r>
            <a:endParaRPr lang="en-IN" sz="2000" dirty="0">
              <a:latin typeface="Adobe Heiti Std R" panose="020B0400000000000000" pitchFamily="34" charset="-128"/>
              <a:ea typeface="Adobe Heiti Std R" panose="020B0400000000000000" pitchFamily="34" charset="-128"/>
            </a:endParaRPr>
          </a:p>
        </p:txBody>
      </p:sp>
      <p:sp>
        <p:nvSpPr>
          <p:cNvPr id="6" name="TextBox 5"/>
          <p:cNvSpPr txBox="1"/>
          <p:nvPr/>
        </p:nvSpPr>
        <p:spPr>
          <a:xfrm>
            <a:off x="8977643" y="1910280"/>
            <a:ext cx="2110153" cy="707886"/>
          </a:xfrm>
          <a:prstGeom prst="rect">
            <a:avLst/>
          </a:prstGeom>
          <a:noFill/>
        </p:spPr>
        <p:txBody>
          <a:bodyPr wrap="square" rtlCol="0">
            <a:spAutoFit/>
          </a:bodyPr>
          <a:lstStyle/>
          <a:p>
            <a:pPr algn="ctr"/>
            <a:r>
              <a:rPr lang="en-IN" sz="2000" dirty="0" smtClean="0">
                <a:latin typeface="Adobe Heiti Std R" panose="020B0400000000000000" pitchFamily="34" charset="-128"/>
                <a:ea typeface="Adobe Heiti Std R" panose="020B0400000000000000" pitchFamily="34" charset="-128"/>
              </a:rPr>
              <a:t>Execution and Validation</a:t>
            </a:r>
            <a:endParaRPr lang="en-IN" sz="2000" dirty="0">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2000233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Understand the Blockchain in Two Minutes - YouTube (72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093802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Hashing</a:t>
            </a:r>
            <a:endParaRPr lang="en-IN" dirty="0">
              <a:solidFill>
                <a:srgbClr val="CCAD5F"/>
              </a:solidFill>
              <a:latin typeface="Copperplate Gothic Light" panose="020E0507020206020404" pitchFamily="34" charset="0"/>
            </a:endParaRPr>
          </a:p>
        </p:txBody>
      </p:sp>
      <p:sp>
        <p:nvSpPr>
          <p:cNvPr id="3" name="TextBox 2"/>
          <p:cNvSpPr txBox="1"/>
          <p:nvPr/>
        </p:nvSpPr>
        <p:spPr>
          <a:xfrm>
            <a:off x="1676400" y="2171700"/>
            <a:ext cx="9105900" cy="3416320"/>
          </a:xfrm>
          <a:prstGeom prst="rect">
            <a:avLst/>
          </a:prstGeom>
          <a:noFill/>
        </p:spPr>
        <p:txBody>
          <a:bodyPr wrap="square" rtlCol="0">
            <a:spAutoFit/>
          </a:bodyPr>
          <a:lstStyle/>
          <a:p>
            <a:r>
              <a:rPr lang="en-IN" sz="2400" dirty="0" smtClean="0"/>
              <a:t>{</a:t>
            </a:r>
            <a:r>
              <a:rPr lang="en-IN" sz="2400" dirty="0">
                <a:solidFill>
                  <a:srgbClr val="00B050"/>
                </a:solidFill>
              </a:rPr>
              <a:t>o</a:t>
            </a:r>
            <a:r>
              <a:rPr lang="en-IN" sz="2400" dirty="0" smtClean="0">
                <a:solidFill>
                  <a:srgbClr val="00B050"/>
                </a:solidFill>
              </a:rPr>
              <a:t>utput</a:t>
            </a:r>
            <a:r>
              <a:rPr lang="en-IN" sz="2400" dirty="0" smtClean="0"/>
              <a:t> = </a:t>
            </a:r>
            <a:r>
              <a:rPr lang="en-IN" sz="2400" dirty="0" smtClean="0">
                <a:solidFill>
                  <a:srgbClr val="FF0000"/>
                </a:solidFill>
              </a:rPr>
              <a:t>roundToTen</a:t>
            </a:r>
            <a:r>
              <a:rPr lang="en-IN" sz="2400" dirty="0" smtClean="0"/>
              <a:t> ( </a:t>
            </a:r>
            <a:r>
              <a:rPr lang="en-IN" sz="2400" dirty="0" smtClean="0">
                <a:solidFill>
                  <a:srgbClr val="00B0F0"/>
                </a:solidFill>
              </a:rPr>
              <a:t>input</a:t>
            </a:r>
            <a:r>
              <a:rPr lang="en-IN" sz="2400" dirty="0" smtClean="0"/>
              <a:t> * 2 )} </a:t>
            </a:r>
          </a:p>
          <a:p>
            <a:endParaRPr lang="en-IN" sz="2400" dirty="0"/>
          </a:p>
          <a:p>
            <a:pPr>
              <a:lnSpc>
                <a:spcPct val="150000"/>
              </a:lnSpc>
            </a:pPr>
            <a:r>
              <a:rPr lang="en-IN" sz="2400" dirty="0">
                <a:solidFill>
                  <a:schemeClr val="accent5">
                    <a:lumMod val="60000"/>
                    <a:lumOff val="40000"/>
                  </a:schemeClr>
                </a:solidFill>
              </a:rPr>
              <a:t>i</a:t>
            </a:r>
            <a:r>
              <a:rPr lang="en-IN" sz="2400" dirty="0" smtClean="0">
                <a:solidFill>
                  <a:schemeClr val="accent5">
                    <a:lumMod val="60000"/>
                    <a:lumOff val="40000"/>
                  </a:schemeClr>
                </a:solidFill>
              </a:rPr>
              <a:t>nput</a:t>
            </a:r>
            <a:r>
              <a:rPr lang="en-IN" sz="2400" dirty="0" smtClean="0"/>
              <a:t> = 5 gives </a:t>
            </a:r>
            <a:r>
              <a:rPr lang="en-IN" sz="2400" dirty="0" smtClean="0">
                <a:solidFill>
                  <a:srgbClr val="00B050"/>
                </a:solidFill>
              </a:rPr>
              <a:t>output</a:t>
            </a:r>
            <a:r>
              <a:rPr lang="en-IN" sz="2400" dirty="0" smtClean="0"/>
              <a:t> = 10</a:t>
            </a:r>
          </a:p>
          <a:p>
            <a:pPr>
              <a:lnSpc>
                <a:spcPct val="150000"/>
              </a:lnSpc>
            </a:pPr>
            <a:r>
              <a:rPr lang="en-IN" sz="2400" dirty="0">
                <a:solidFill>
                  <a:schemeClr val="accent5">
                    <a:lumMod val="60000"/>
                    <a:lumOff val="40000"/>
                  </a:schemeClr>
                </a:solidFill>
              </a:rPr>
              <a:t>input</a:t>
            </a:r>
            <a:r>
              <a:rPr lang="en-IN" sz="2400" dirty="0"/>
              <a:t> = </a:t>
            </a:r>
            <a:r>
              <a:rPr lang="en-IN" sz="2400" dirty="0" smtClean="0"/>
              <a:t>4 </a:t>
            </a:r>
            <a:r>
              <a:rPr lang="en-IN" sz="2400" dirty="0"/>
              <a:t>gives </a:t>
            </a:r>
            <a:r>
              <a:rPr lang="en-IN" sz="2400" dirty="0">
                <a:solidFill>
                  <a:srgbClr val="00B050"/>
                </a:solidFill>
              </a:rPr>
              <a:t>output</a:t>
            </a:r>
            <a:r>
              <a:rPr lang="en-IN" sz="2400" dirty="0"/>
              <a:t> = 10</a:t>
            </a:r>
          </a:p>
          <a:p>
            <a:pPr>
              <a:lnSpc>
                <a:spcPct val="150000"/>
              </a:lnSpc>
            </a:pPr>
            <a:r>
              <a:rPr lang="en-IN" sz="2400" dirty="0">
                <a:solidFill>
                  <a:schemeClr val="accent5">
                    <a:lumMod val="60000"/>
                    <a:lumOff val="40000"/>
                  </a:schemeClr>
                </a:solidFill>
              </a:rPr>
              <a:t>input</a:t>
            </a:r>
            <a:r>
              <a:rPr lang="en-IN" sz="2400" dirty="0"/>
              <a:t> = </a:t>
            </a:r>
            <a:r>
              <a:rPr lang="en-IN" sz="2400" dirty="0" smtClean="0"/>
              <a:t>3 </a:t>
            </a:r>
            <a:r>
              <a:rPr lang="en-IN" sz="2400" dirty="0"/>
              <a:t>gives </a:t>
            </a:r>
            <a:r>
              <a:rPr lang="en-IN" sz="2400" dirty="0">
                <a:solidFill>
                  <a:srgbClr val="00B050"/>
                </a:solidFill>
              </a:rPr>
              <a:t>output</a:t>
            </a:r>
            <a:r>
              <a:rPr lang="en-IN" sz="2400" dirty="0"/>
              <a:t> = 10</a:t>
            </a:r>
          </a:p>
          <a:p>
            <a:pPr>
              <a:lnSpc>
                <a:spcPct val="150000"/>
              </a:lnSpc>
            </a:pPr>
            <a:r>
              <a:rPr lang="en-IN" sz="2400" dirty="0" smtClean="0">
                <a:solidFill>
                  <a:schemeClr val="accent5">
                    <a:lumMod val="60000"/>
                    <a:lumOff val="40000"/>
                  </a:schemeClr>
                </a:solidFill>
              </a:rPr>
              <a:t>input</a:t>
            </a:r>
            <a:r>
              <a:rPr lang="en-IN" sz="2400" dirty="0" smtClean="0"/>
              <a:t> </a:t>
            </a:r>
            <a:r>
              <a:rPr lang="en-IN" sz="2400" dirty="0"/>
              <a:t>= </a:t>
            </a:r>
            <a:r>
              <a:rPr lang="en-IN" sz="2400" dirty="0" smtClean="0"/>
              <a:t>9 </a:t>
            </a:r>
            <a:r>
              <a:rPr lang="en-IN" sz="2400" dirty="0"/>
              <a:t>gives </a:t>
            </a:r>
            <a:r>
              <a:rPr lang="en-IN" sz="2400" dirty="0">
                <a:solidFill>
                  <a:srgbClr val="00B050"/>
                </a:solidFill>
              </a:rPr>
              <a:t>output</a:t>
            </a:r>
            <a:r>
              <a:rPr lang="en-IN" sz="2400" dirty="0"/>
              <a:t> = </a:t>
            </a:r>
            <a:r>
              <a:rPr lang="en-IN" sz="2400" dirty="0" smtClean="0"/>
              <a:t>20</a:t>
            </a:r>
            <a:endParaRPr lang="en-IN" sz="2400" dirty="0"/>
          </a:p>
          <a:p>
            <a:endParaRPr lang="en-IN" sz="2400" dirty="0"/>
          </a:p>
        </p:txBody>
      </p:sp>
    </p:spTree>
    <p:extLst>
      <p:ext uri="{BB962C8B-B14F-4D97-AF65-F5344CB8AC3E}">
        <p14:creationId xmlns:p14="http://schemas.microsoft.com/office/powerpoint/2010/main" val="41167348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SHA 256</a:t>
            </a:r>
            <a:endParaRPr lang="en-IN" dirty="0">
              <a:solidFill>
                <a:srgbClr val="CCAD5F"/>
              </a:solidFill>
              <a:latin typeface="Copperplate Gothic Light" panose="020E0507020206020404" pitchFamily="34" charset="0"/>
            </a:endParaRPr>
          </a:p>
        </p:txBody>
      </p:sp>
      <p:cxnSp>
        <p:nvCxnSpPr>
          <p:cNvPr id="6" name="Straight Connector 5"/>
          <p:cNvCxnSpPr/>
          <p:nvPr/>
        </p:nvCxnSpPr>
        <p:spPr>
          <a:xfrm>
            <a:off x="5892800" y="2235200"/>
            <a:ext cx="0" cy="3937000"/>
          </a:xfrm>
          <a:prstGeom prst="line">
            <a:avLst/>
          </a:prstGeom>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2070100" y="2050534"/>
            <a:ext cx="2730500" cy="461665"/>
          </a:xfrm>
          <a:prstGeom prst="rect">
            <a:avLst/>
          </a:prstGeom>
          <a:noFill/>
        </p:spPr>
        <p:txBody>
          <a:bodyPr wrap="square" rtlCol="0">
            <a:spAutoFit/>
          </a:bodyPr>
          <a:lstStyle/>
          <a:p>
            <a:pPr algn="r"/>
            <a:r>
              <a:rPr lang="en-IN" sz="2400" dirty="0" smtClean="0">
                <a:solidFill>
                  <a:srgbClr val="FFC000"/>
                </a:solidFill>
                <a:latin typeface="Adobe Heiti Std R" panose="020B0400000000000000" pitchFamily="34" charset="-128"/>
                <a:ea typeface="Adobe Heiti Std R" panose="020B0400000000000000" pitchFamily="34" charset="-128"/>
              </a:rPr>
              <a:t>Original Text</a:t>
            </a:r>
            <a:endParaRPr lang="en-IN" sz="2400" dirty="0">
              <a:solidFill>
                <a:srgbClr val="FFC000"/>
              </a:solidFill>
              <a:latin typeface="Adobe Heiti Std R" panose="020B0400000000000000" pitchFamily="34" charset="-128"/>
              <a:ea typeface="Adobe Heiti Std R" panose="020B0400000000000000" pitchFamily="34" charset="-128"/>
            </a:endParaRPr>
          </a:p>
        </p:txBody>
      </p:sp>
      <p:sp>
        <p:nvSpPr>
          <p:cNvPr id="8" name="TextBox 7"/>
          <p:cNvSpPr txBox="1"/>
          <p:nvPr/>
        </p:nvSpPr>
        <p:spPr>
          <a:xfrm>
            <a:off x="6248400" y="2050534"/>
            <a:ext cx="2730500" cy="461665"/>
          </a:xfrm>
          <a:prstGeom prst="rect">
            <a:avLst/>
          </a:prstGeom>
          <a:noFill/>
        </p:spPr>
        <p:txBody>
          <a:bodyPr wrap="square" rtlCol="0">
            <a:spAutoFit/>
          </a:bodyPr>
          <a:lstStyle/>
          <a:p>
            <a:pPr algn="r"/>
            <a:r>
              <a:rPr lang="en-IN" sz="2400" dirty="0" smtClean="0">
                <a:solidFill>
                  <a:srgbClr val="FFC000"/>
                </a:solidFill>
                <a:latin typeface="Adobe Heiti Std R" panose="020B0400000000000000" pitchFamily="34" charset="-128"/>
                <a:ea typeface="Adobe Heiti Std R" panose="020B0400000000000000" pitchFamily="34" charset="-128"/>
              </a:rPr>
              <a:t>SHA-256 Result</a:t>
            </a:r>
            <a:endParaRPr lang="en-IN" sz="2400" dirty="0">
              <a:solidFill>
                <a:srgbClr val="FFC000"/>
              </a:solidFill>
              <a:latin typeface="Adobe Heiti Std R" panose="020B0400000000000000" pitchFamily="34" charset="-128"/>
              <a:ea typeface="Adobe Heiti Std R" panose="020B0400000000000000" pitchFamily="34" charset="-128"/>
            </a:endParaRPr>
          </a:p>
        </p:txBody>
      </p:sp>
      <p:sp>
        <p:nvSpPr>
          <p:cNvPr id="9" name="TextBox 8"/>
          <p:cNvSpPr txBox="1"/>
          <p:nvPr/>
        </p:nvSpPr>
        <p:spPr>
          <a:xfrm>
            <a:off x="1968500" y="3060700"/>
            <a:ext cx="3378200" cy="1477328"/>
          </a:xfrm>
          <a:prstGeom prst="rect">
            <a:avLst/>
          </a:prstGeom>
          <a:noFill/>
        </p:spPr>
        <p:txBody>
          <a:bodyPr wrap="square" rtlCol="0">
            <a:spAutoFit/>
          </a:bodyPr>
          <a:lstStyle/>
          <a:p>
            <a:pPr algn="just"/>
            <a:r>
              <a:rPr lang="en-US" dirty="0"/>
              <a:t>Christ University has three campuses in Bengaluru. The Main campus on the </a:t>
            </a:r>
            <a:r>
              <a:rPr lang="en-US" dirty="0" err="1"/>
              <a:t>Hosur</a:t>
            </a:r>
            <a:r>
              <a:rPr lang="en-US" dirty="0"/>
              <a:t> Road, one in </a:t>
            </a:r>
            <a:r>
              <a:rPr lang="en-US" dirty="0" err="1"/>
              <a:t>Kengeri</a:t>
            </a:r>
            <a:r>
              <a:rPr lang="en-US" dirty="0"/>
              <a:t> and the latest campus on the Bannerghatta road.</a:t>
            </a:r>
            <a:endParaRPr lang="en-IN" dirty="0"/>
          </a:p>
        </p:txBody>
      </p:sp>
      <p:sp>
        <p:nvSpPr>
          <p:cNvPr id="10" name="TextBox 9"/>
          <p:cNvSpPr txBox="1"/>
          <p:nvPr/>
        </p:nvSpPr>
        <p:spPr>
          <a:xfrm>
            <a:off x="6248400" y="3060700"/>
            <a:ext cx="3378200" cy="923330"/>
          </a:xfrm>
          <a:prstGeom prst="rect">
            <a:avLst/>
          </a:prstGeom>
          <a:noFill/>
        </p:spPr>
        <p:txBody>
          <a:bodyPr wrap="square" rtlCol="0">
            <a:spAutoFit/>
          </a:bodyPr>
          <a:lstStyle/>
          <a:p>
            <a:pPr algn="just"/>
            <a:r>
              <a:rPr lang="en-US" dirty="0"/>
              <a:t>0BF3C2F69591919709A59F315CEA08169F3202C19F3C6E90891E6884A6B0AD98</a:t>
            </a:r>
            <a:endParaRPr lang="en-IN" dirty="0"/>
          </a:p>
        </p:txBody>
      </p:sp>
    </p:spTree>
    <p:extLst>
      <p:ext uri="{BB962C8B-B14F-4D97-AF65-F5344CB8AC3E}">
        <p14:creationId xmlns:p14="http://schemas.microsoft.com/office/powerpoint/2010/main" val="1562123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dirty="0" smtClean="0">
                <a:solidFill>
                  <a:srgbClr val="CCAD5F"/>
                </a:solidFill>
                <a:latin typeface="Copperplate Gothic Light" panose="020E0507020206020404" pitchFamily="34" charset="0"/>
              </a:rPr>
              <a:t>Common uses of Hashing Algorithms</a:t>
            </a:r>
            <a:endParaRPr lang="en-IN" sz="4000" dirty="0">
              <a:solidFill>
                <a:srgbClr val="CCAD5F"/>
              </a:solidFill>
              <a:latin typeface="Copperplate Gothic Light" panose="020E0507020206020404" pitchFamily="34" charset="0"/>
            </a:endParaRPr>
          </a:p>
        </p:txBody>
      </p:sp>
      <p:sp>
        <p:nvSpPr>
          <p:cNvPr id="3" name="Rectangle 2"/>
          <p:cNvSpPr/>
          <p:nvPr/>
        </p:nvSpPr>
        <p:spPr>
          <a:xfrm>
            <a:off x="965200" y="2565400"/>
            <a:ext cx="2895600" cy="347980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4711700" y="2565400"/>
            <a:ext cx="2895600" cy="347980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8458200" y="2565400"/>
            <a:ext cx="2895600" cy="347980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358900" y="3924300"/>
            <a:ext cx="2070100" cy="830997"/>
          </a:xfrm>
          <a:prstGeom prst="rect">
            <a:avLst/>
          </a:prstGeom>
          <a:noFill/>
        </p:spPr>
        <p:txBody>
          <a:bodyPr wrap="square" rtlCol="0">
            <a:spAutoFit/>
          </a:bodyPr>
          <a:lstStyle/>
          <a:p>
            <a:pPr algn="ctr"/>
            <a:r>
              <a:rPr lang="en-IN" sz="2400" dirty="0" smtClean="0">
                <a:solidFill>
                  <a:schemeClr val="bg1"/>
                </a:solidFill>
                <a:latin typeface="Adobe Heiti Std R" panose="020B0400000000000000" pitchFamily="34" charset="-128"/>
                <a:ea typeface="Adobe Heiti Std R" panose="020B0400000000000000" pitchFamily="34" charset="-128"/>
              </a:rPr>
              <a:t>Storing Passwords</a:t>
            </a:r>
            <a:endParaRPr lang="en-IN" sz="2400" dirty="0">
              <a:solidFill>
                <a:schemeClr val="bg1"/>
              </a:solidFill>
              <a:latin typeface="Adobe Heiti Std R" panose="020B0400000000000000" pitchFamily="34" charset="-128"/>
              <a:ea typeface="Adobe Heiti Std R" panose="020B0400000000000000" pitchFamily="34" charset="-128"/>
            </a:endParaRPr>
          </a:p>
        </p:txBody>
      </p:sp>
      <p:sp>
        <p:nvSpPr>
          <p:cNvPr id="7" name="TextBox 6"/>
          <p:cNvSpPr txBox="1"/>
          <p:nvPr/>
        </p:nvSpPr>
        <p:spPr>
          <a:xfrm>
            <a:off x="5124450" y="3924300"/>
            <a:ext cx="2070100" cy="830997"/>
          </a:xfrm>
          <a:prstGeom prst="rect">
            <a:avLst/>
          </a:prstGeom>
          <a:noFill/>
        </p:spPr>
        <p:txBody>
          <a:bodyPr wrap="square" rtlCol="0">
            <a:spAutoFit/>
          </a:bodyPr>
          <a:lstStyle/>
          <a:p>
            <a:pPr algn="ctr"/>
            <a:r>
              <a:rPr lang="en-IN" sz="2400" dirty="0" smtClean="0">
                <a:solidFill>
                  <a:schemeClr val="bg1"/>
                </a:solidFill>
                <a:latin typeface="Adobe Heiti Std R" panose="020B0400000000000000" pitchFamily="34" charset="-128"/>
                <a:ea typeface="Adobe Heiti Std R" panose="020B0400000000000000" pitchFamily="34" charset="-128"/>
              </a:rPr>
              <a:t>Verify</a:t>
            </a:r>
          </a:p>
          <a:p>
            <a:pPr algn="ctr"/>
            <a:r>
              <a:rPr lang="en-IN" sz="2400" dirty="0" smtClean="0">
                <a:solidFill>
                  <a:schemeClr val="bg1"/>
                </a:solidFill>
                <a:latin typeface="Adobe Heiti Std R" panose="020B0400000000000000" pitchFamily="34" charset="-128"/>
                <a:ea typeface="Adobe Heiti Std R" panose="020B0400000000000000" pitchFamily="34" charset="-128"/>
              </a:rPr>
              <a:t>Consistency</a:t>
            </a:r>
            <a:endParaRPr lang="en-IN" sz="2400" dirty="0">
              <a:solidFill>
                <a:schemeClr val="bg1"/>
              </a:solidFill>
              <a:latin typeface="Adobe Heiti Std R" panose="020B0400000000000000" pitchFamily="34" charset="-128"/>
              <a:ea typeface="Adobe Heiti Std R" panose="020B0400000000000000" pitchFamily="34" charset="-128"/>
            </a:endParaRPr>
          </a:p>
        </p:txBody>
      </p:sp>
      <p:sp>
        <p:nvSpPr>
          <p:cNvPr id="8" name="TextBox 7"/>
          <p:cNvSpPr txBox="1"/>
          <p:nvPr/>
        </p:nvSpPr>
        <p:spPr>
          <a:xfrm>
            <a:off x="8870950" y="4074467"/>
            <a:ext cx="2070100" cy="461665"/>
          </a:xfrm>
          <a:prstGeom prst="rect">
            <a:avLst/>
          </a:prstGeom>
          <a:noFill/>
        </p:spPr>
        <p:txBody>
          <a:bodyPr wrap="square" rtlCol="0">
            <a:spAutoFit/>
          </a:bodyPr>
          <a:lstStyle/>
          <a:p>
            <a:pPr algn="ctr"/>
            <a:r>
              <a:rPr lang="en-IN" sz="2400" dirty="0" smtClean="0">
                <a:solidFill>
                  <a:schemeClr val="bg1"/>
                </a:solidFill>
                <a:latin typeface="Adobe Heiti Std R" panose="020B0400000000000000" pitchFamily="34" charset="-128"/>
                <a:ea typeface="Adobe Heiti Std R" panose="020B0400000000000000" pitchFamily="34" charset="-128"/>
              </a:rPr>
              <a:t>Security</a:t>
            </a:r>
            <a:endParaRPr lang="en-IN" sz="2400"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303757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err="1" smtClean="0">
                <a:solidFill>
                  <a:srgbClr val="CCAD5F"/>
                </a:solidFill>
                <a:latin typeface="Copperplate Gothic Light" panose="020E0507020206020404" pitchFamily="34" charset="0"/>
              </a:rPr>
              <a:t>Merkle</a:t>
            </a:r>
            <a:r>
              <a:rPr lang="en-IN" dirty="0" smtClean="0">
                <a:solidFill>
                  <a:srgbClr val="CCAD5F"/>
                </a:solidFill>
                <a:latin typeface="Copperplate Gothic Light" panose="020E0507020206020404" pitchFamily="34" charset="0"/>
              </a:rPr>
              <a:t> Tree</a:t>
            </a:r>
            <a:endParaRPr lang="en-IN" dirty="0">
              <a:solidFill>
                <a:srgbClr val="CCAD5F"/>
              </a:solidFill>
              <a:latin typeface="Copperplate Gothic Light" panose="020E05070202060204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990965"/>
            <a:ext cx="10058400" cy="16347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827" y="3148806"/>
            <a:ext cx="4425573" cy="16770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174" y="1361793"/>
            <a:ext cx="2374678" cy="1781009"/>
          </a:xfrm>
          <a:prstGeom prst="rect">
            <a:avLst/>
          </a:prstGeom>
        </p:spPr>
      </p:pic>
      <p:cxnSp>
        <p:nvCxnSpPr>
          <p:cNvPr id="10" name="Straight Connector 9"/>
          <p:cNvCxnSpPr/>
          <p:nvPr/>
        </p:nvCxnSpPr>
        <p:spPr>
          <a:xfrm>
            <a:off x="2311400" y="4889365"/>
            <a:ext cx="24257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620000" y="4914765"/>
            <a:ext cx="24257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311400" y="4889365"/>
            <a:ext cx="0" cy="29223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20000" y="4914765"/>
            <a:ext cx="0" cy="29223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737100" y="4889365"/>
            <a:ext cx="0" cy="29223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045700" y="4914765"/>
            <a:ext cx="0" cy="29223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965700" y="3035165"/>
            <a:ext cx="24257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65700" y="3035165"/>
            <a:ext cx="0" cy="29223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391400" y="3035165"/>
            <a:ext cx="0" cy="292235"/>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06900" y="4622665"/>
            <a:ext cx="0" cy="26670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72400" y="4635365"/>
            <a:ext cx="0" cy="26670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121400" y="2819265"/>
            <a:ext cx="0" cy="20320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84350" y="5285101"/>
            <a:ext cx="1739900" cy="1046440"/>
          </a:xfrm>
          <a:prstGeom prst="rect">
            <a:avLst/>
          </a:prstGeom>
          <a:noFill/>
        </p:spPr>
        <p:txBody>
          <a:bodyPr wrap="square" rtlCol="0">
            <a:spAutoFit/>
          </a:bodyPr>
          <a:lstStyle/>
          <a:p>
            <a:pPr algn="ctr"/>
            <a:r>
              <a:rPr lang="en-IN" dirty="0" smtClean="0">
                <a:solidFill>
                  <a:schemeClr val="bg1"/>
                </a:solidFill>
                <a:latin typeface="Adobe Heiti Std R" panose="020B0400000000000000" pitchFamily="34" charset="-128"/>
                <a:ea typeface="Adobe Heiti Std R" panose="020B0400000000000000" pitchFamily="34" charset="-128"/>
              </a:rPr>
              <a:t>‘Pear’</a:t>
            </a:r>
          </a:p>
          <a:p>
            <a:pPr algn="ctr"/>
            <a:r>
              <a:rPr lang="en-IN" sz="1100" dirty="0">
                <a:solidFill>
                  <a:schemeClr val="bg1"/>
                </a:solidFill>
                <a:latin typeface="Adobe Heiti Std R" panose="020B0400000000000000" pitchFamily="34" charset="-128"/>
                <a:ea typeface="Adobe Heiti Std R" panose="020B0400000000000000" pitchFamily="34" charset="-128"/>
              </a:rPr>
              <a:t>BF70552EB765992C6222A8C28B69F8AE8750BBCD0EE4AFED34F0CA6DB091D1D0</a:t>
            </a:r>
          </a:p>
        </p:txBody>
      </p:sp>
      <p:sp>
        <p:nvSpPr>
          <p:cNvPr id="26" name="TextBox 25"/>
          <p:cNvSpPr txBox="1"/>
          <p:nvPr/>
        </p:nvSpPr>
        <p:spPr>
          <a:xfrm>
            <a:off x="3867150" y="5285101"/>
            <a:ext cx="1739900" cy="1046440"/>
          </a:xfrm>
          <a:prstGeom prst="rect">
            <a:avLst/>
          </a:prstGeom>
          <a:noFill/>
        </p:spPr>
        <p:txBody>
          <a:bodyPr wrap="square" rtlCol="0">
            <a:spAutoFit/>
          </a:bodyPr>
          <a:lstStyle/>
          <a:p>
            <a:pPr algn="ctr"/>
            <a:r>
              <a:rPr lang="en-IN" dirty="0" smtClean="0">
                <a:solidFill>
                  <a:schemeClr val="bg1"/>
                </a:solidFill>
                <a:latin typeface="Adobe Heiti Std R" panose="020B0400000000000000" pitchFamily="34" charset="-128"/>
                <a:ea typeface="Adobe Heiti Std R" panose="020B0400000000000000" pitchFamily="34" charset="-128"/>
              </a:rPr>
              <a:t>‘Apple’</a:t>
            </a:r>
          </a:p>
          <a:p>
            <a:pPr algn="ctr"/>
            <a:r>
              <a:rPr lang="en-IN" sz="1100" dirty="0">
                <a:solidFill>
                  <a:schemeClr val="bg1"/>
                </a:solidFill>
                <a:latin typeface="Adobe Heiti Std R" panose="020B0400000000000000" pitchFamily="34" charset="-128"/>
                <a:ea typeface="Adobe Heiti Std R" panose="020B0400000000000000" pitchFamily="34" charset="-128"/>
              </a:rPr>
              <a:t>F223FAA96F22916294922B171A2696D868FD1F9129302EB41A45B2A2EA2EBBFD</a:t>
            </a:r>
          </a:p>
        </p:txBody>
      </p:sp>
      <p:sp>
        <p:nvSpPr>
          <p:cNvPr id="27" name="TextBox 26"/>
          <p:cNvSpPr txBox="1"/>
          <p:nvPr/>
        </p:nvSpPr>
        <p:spPr>
          <a:xfrm>
            <a:off x="6991350" y="5285101"/>
            <a:ext cx="1739900" cy="1046440"/>
          </a:xfrm>
          <a:prstGeom prst="rect">
            <a:avLst/>
          </a:prstGeom>
          <a:noFill/>
        </p:spPr>
        <p:txBody>
          <a:bodyPr wrap="square" rtlCol="0">
            <a:spAutoFit/>
          </a:bodyPr>
          <a:lstStyle/>
          <a:p>
            <a:pPr algn="ctr"/>
            <a:r>
              <a:rPr lang="en-IN" dirty="0" smtClean="0">
                <a:solidFill>
                  <a:schemeClr val="bg1"/>
                </a:solidFill>
                <a:latin typeface="Adobe Heiti Std R" panose="020B0400000000000000" pitchFamily="34" charset="-128"/>
                <a:ea typeface="Adobe Heiti Std R" panose="020B0400000000000000" pitchFamily="34" charset="-128"/>
              </a:rPr>
              <a:t>‘PC’</a:t>
            </a:r>
          </a:p>
          <a:p>
            <a:pPr algn="ctr"/>
            <a:r>
              <a:rPr lang="en-IN" sz="1100" dirty="0">
                <a:solidFill>
                  <a:schemeClr val="bg1"/>
                </a:solidFill>
                <a:latin typeface="Adobe Heiti Std R" panose="020B0400000000000000" pitchFamily="34" charset="-128"/>
                <a:ea typeface="Adobe Heiti Std R" panose="020B0400000000000000" pitchFamily="34" charset="-128"/>
              </a:rPr>
              <a:t>21D017C40A91C15748F0B98CD826BA445D2D3FE227E310BFD58DCB6C431826A0</a:t>
            </a:r>
          </a:p>
        </p:txBody>
      </p:sp>
      <p:sp>
        <p:nvSpPr>
          <p:cNvPr id="28" name="TextBox 27"/>
          <p:cNvSpPr txBox="1"/>
          <p:nvPr/>
        </p:nvSpPr>
        <p:spPr>
          <a:xfrm>
            <a:off x="8985250" y="5285101"/>
            <a:ext cx="1739900" cy="1046440"/>
          </a:xfrm>
          <a:prstGeom prst="rect">
            <a:avLst/>
          </a:prstGeom>
          <a:noFill/>
        </p:spPr>
        <p:txBody>
          <a:bodyPr wrap="square" rtlCol="0">
            <a:spAutoFit/>
          </a:bodyPr>
          <a:lstStyle/>
          <a:p>
            <a:pPr algn="ctr"/>
            <a:r>
              <a:rPr lang="en-IN" dirty="0" smtClean="0">
                <a:solidFill>
                  <a:schemeClr val="bg1"/>
                </a:solidFill>
                <a:latin typeface="Adobe Heiti Std R" panose="020B0400000000000000" pitchFamily="34" charset="-128"/>
                <a:ea typeface="Adobe Heiti Std R" panose="020B0400000000000000" pitchFamily="34" charset="-128"/>
              </a:rPr>
              <a:t>‘MAC’</a:t>
            </a:r>
          </a:p>
          <a:p>
            <a:pPr algn="ctr"/>
            <a:r>
              <a:rPr lang="en-IN" sz="1100" dirty="0">
                <a:solidFill>
                  <a:schemeClr val="bg1"/>
                </a:solidFill>
                <a:latin typeface="Adobe Heiti Std R" panose="020B0400000000000000" pitchFamily="34" charset="-128"/>
                <a:ea typeface="Adobe Heiti Std R" panose="020B0400000000000000" pitchFamily="34" charset="-128"/>
              </a:rPr>
              <a:t>1F6368E6ECC0AA626F29AC4E81F7D034E5417D0BED2DCA558DDC9BE0ECD9D081</a:t>
            </a:r>
          </a:p>
        </p:txBody>
      </p:sp>
      <p:sp>
        <p:nvSpPr>
          <p:cNvPr id="29" name="TextBox 28"/>
          <p:cNvSpPr txBox="1"/>
          <p:nvPr/>
        </p:nvSpPr>
        <p:spPr>
          <a:xfrm>
            <a:off x="6524702" y="3557990"/>
            <a:ext cx="1612900" cy="830997"/>
          </a:xfrm>
          <a:prstGeom prst="rect">
            <a:avLst/>
          </a:prstGeom>
          <a:noFill/>
        </p:spPr>
        <p:txBody>
          <a:bodyPr wrap="square" rtlCol="0">
            <a:spAutoFit/>
          </a:bodyPr>
          <a:lstStyle/>
          <a:p>
            <a:r>
              <a:rPr lang="en-IN" sz="1200" dirty="0">
                <a:solidFill>
                  <a:schemeClr val="bg1"/>
                </a:solidFill>
                <a:latin typeface="Adobe Heiti Std R" panose="020B0400000000000000" pitchFamily="34" charset="-128"/>
                <a:ea typeface="Adobe Heiti Std R" panose="020B0400000000000000" pitchFamily="34" charset="-128"/>
              </a:rPr>
              <a:t>01BA4719C80B6FE911B091A7C05124B64EEECE964E09C058EF8F9805DACA546B</a:t>
            </a:r>
          </a:p>
        </p:txBody>
      </p:sp>
      <p:sp>
        <p:nvSpPr>
          <p:cNvPr id="30" name="TextBox 29"/>
          <p:cNvSpPr txBox="1"/>
          <p:nvPr/>
        </p:nvSpPr>
        <p:spPr>
          <a:xfrm>
            <a:off x="4200602" y="3545290"/>
            <a:ext cx="1666798" cy="830997"/>
          </a:xfrm>
          <a:prstGeom prst="rect">
            <a:avLst/>
          </a:prstGeom>
          <a:noFill/>
        </p:spPr>
        <p:txBody>
          <a:bodyPr wrap="square" rtlCol="0">
            <a:spAutoFit/>
          </a:bodyPr>
          <a:lstStyle/>
          <a:p>
            <a:r>
              <a:rPr lang="en-IN" sz="1200" dirty="0">
                <a:solidFill>
                  <a:schemeClr val="bg1"/>
                </a:solidFill>
                <a:latin typeface="Adobe Heiti Std R" panose="020B0400000000000000" pitchFamily="34" charset="-128"/>
                <a:ea typeface="Adobe Heiti Std R" panose="020B0400000000000000" pitchFamily="34" charset="-128"/>
              </a:rPr>
              <a:t>F028123EFB1E224F0198D323C533253156C0262AD48A73D31B537AAD9665EA57</a:t>
            </a:r>
          </a:p>
        </p:txBody>
      </p:sp>
      <p:sp>
        <p:nvSpPr>
          <p:cNvPr id="31" name="TextBox 30"/>
          <p:cNvSpPr txBox="1"/>
          <p:nvPr/>
        </p:nvSpPr>
        <p:spPr>
          <a:xfrm>
            <a:off x="5422900" y="1766887"/>
            <a:ext cx="1435100" cy="1015663"/>
          </a:xfrm>
          <a:prstGeom prst="rect">
            <a:avLst/>
          </a:prstGeom>
          <a:noFill/>
        </p:spPr>
        <p:txBody>
          <a:bodyPr wrap="square" rtlCol="0">
            <a:spAutoFit/>
          </a:bodyPr>
          <a:lstStyle/>
          <a:p>
            <a:r>
              <a:rPr lang="en-IN" sz="1200" dirty="0">
                <a:solidFill>
                  <a:schemeClr val="bg1"/>
                </a:solidFill>
                <a:latin typeface="Adobe Heiti Std R" panose="020B0400000000000000" pitchFamily="34" charset="-128"/>
                <a:ea typeface="Adobe Heiti Std R" panose="020B0400000000000000" pitchFamily="34" charset="-128"/>
              </a:rPr>
              <a:t>D06DED8D16CE09D2CCA07C21910C678102D06F0D07DB461673481253DDAC2FC5</a:t>
            </a:r>
          </a:p>
        </p:txBody>
      </p:sp>
    </p:spTree>
    <p:extLst>
      <p:ext uri="{BB962C8B-B14F-4D97-AF65-F5344CB8AC3E}">
        <p14:creationId xmlns:p14="http://schemas.microsoft.com/office/powerpoint/2010/main" val="40878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53" presetClass="entr" presetSubtype="16"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16"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par>
                                <p:cTn id="57" presetID="53" presetClass="entr" presetSubtype="16"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par>
                                <p:cTn id="62" presetID="53" presetClass="entr" presetSubtype="16"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Effect transition="in" filter="fade">
                                      <p:cBhvr>
                                        <p:cTn id="66" dur="500"/>
                                        <p:tgtEl>
                                          <p:spTgt spid="22"/>
                                        </p:tgtEl>
                                      </p:cBhvr>
                                    </p:animEffect>
                                  </p:childTnLst>
                                </p:cTn>
                              </p:par>
                              <p:par>
                                <p:cTn id="67" presetID="53" presetClass="entr" presetSubtype="16"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500" fill="hold"/>
                                        <p:tgtEl>
                                          <p:spTgt spid="20"/>
                                        </p:tgtEl>
                                        <p:attrNameLst>
                                          <p:attrName>ppt_w</p:attrName>
                                        </p:attrNameLst>
                                      </p:cBhvr>
                                      <p:tavLst>
                                        <p:tav tm="0">
                                          <p:val>
                                            <p:fltVal val="0"/>
                                          </p:val>
                                        </p:tav>
                                        <p:tav tm="100000">
                                          <p:val>
                                            <p:strVal val="#ppt_w"/>
                                          </p:val>
                                        </p:tav>
                                      </p:tavLst>
                                    </p:anim>
                                    <p:anim calcmode="lin" valueType="num">
                                      <p:cBhvr>
                                        <p:cTn id="70" dur="500" fill="hold"/>
                                        <p:tgtEl>
                                          <p:spTgt spid="20"/>
                                        </p:tgtEl>
                                        <p:attrNameLst>
                                          <p:attrName>ppt_h</p:attrName>
                                        </p:attrNameLst>
                                      </p:cBhvr>
                                      <p:tavLst>
                                        <p:tav tm="0">
                                          <p:val>
                                            <p:fltVal val="0"/>
                                          </p:val>
                                        </p:tav>
                                        <p:tav tm="100000">
                                          <p:val>
                                            <p:strVal val="#ppt_h"/>
                                          </p:val>
                                        </p:tav>
                                      </p:tavLst>
                                    </p:anim>
                                    <p:animEffect transition="in" filter="fade">
                                      <p:cBhvr>
                                        <p:cTn id="71" dur="500"/>
                                        <p:tgtEl>
                                          <p:spTgt spid="20"/>
                                        </p:tgtEl>
                                      </p:cBhvr>
                                    </p:animEffect>
                                  </p:childTnLst>
                                </p:cTn>
                              </p:par>
                              <p:par>
                                <p:cTn id="72" presetID="53" presetClass="entr" presetSubtype="16" fill="hold" nodeType="with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p:cTn id="74" dur="500" fill="hold"/>
                                        <p:tgtEl>
                                          <p:spTgt spid="5"/>
                                        </p:tgtEl>
                                        <p:attrNameLst>
                                          <p:attrName>ppt_w</p:attrName>
                                        </p:attrNameLst>
                                      </p:cBhvr>
                                      <p:tavLst>
                                        <p:tav tm="0">
                                          <p:val>
                                            <p:fltVal val="0"/>
                                          </p:val>
                                        </p:tav>
                                        <p:tav tm="100000">
                                          <p:val>
                                            <p:strVal val="#ppt_w"/>
                                          </p:val>
                                        </p:tav>
                                      </p:tavLst>
                                    </p:anim>
                                    <p:anim calcmode="lin" valueType="num">
                                      <p:cBhvr>
                                        <p:cTn id="75" dur="500" fill="hold"/>
                                        <p:tgtEl>
                                          <p:spTgt spid="5"/>
                                        </p:tgtEl>
                                        <p:attrNameLst>
                                          <p:attrName>ppt_h</p:attrName>
                                        </p:attrNameLst>
                                      </p:cBhvr>
                                      <p:tavLst>
                                        <p:tav tm="0">
                                          <p:val>
                                            <p:fltVal val="0"/>
                                          </p:val>
                                        </p:tav>
                                        <p:tav tm="100000">
                                          <p:val>
                                            <p:strVal val="#ppt_h"/>
                                          </p:val>
                                        </p:tav>
                                      </p:tavLst>
                                    </p:anim>
                                    <p:animEffect transition="in" filter="fade">
                                      <p:cBhvr>
                                        <p:cTn id="76" dur="500"/>
                                        <p:tgtEl>
                                          <p:spTgt spid="5"/>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500" fill="hold"/>
                                        <p:tgtEl>
                                          <p:spTgt spid="29"/>
                                        </p:tgtEl>
                                        <p:attrNameLst>
                                          <p:attrName>ppt_w</p:attrName>
                                        </p:attrNameLst>
                                      </p:cBhvr>
                                      <p:tavLst>
                                        <p:tav tm="0">
                                          <p:val>
                                            <p:fltVal val="0"/>
                                          </p:val>
                                        </p:tav>
                                        <p:tav tm="100000">
                                          <p:val>
                                            <p:strVal val="#ppt_w"/>
                                          </p:val>
                                        </p:tav>
                                      </p:tavLst>
                                    </p:anim>
                                    <p:anim calcmode="lin" valueType="num">
                                      <p:cBhvr>
                                        <p:cTn id="80" dur="500" fill="hold"/>
                                        <p:tgtEl>
                                          <p:spTgt spid="29"/>
                                        </p:tgtEl>
                                        <p:attrNameLst>
                                          <p:attrName>ppt_h</p:attrName>
                                        </p:attrNameLst>
                                      </p:cBhvr>
                                      <p:tavLst>
                                        <p:tav tm="0">
                                          <p:val>
                                            <p:fltVal val="0"/>
                                          </p:val>
                                        </p:tav>
                                        <p:tav tm="100000">
                                          <p:val>
                                            <p:strVal val="#ppt_h"/>
                                          </p:val>
                                        </p:tav>
                                      </p:tavLst>
                                    </p:anim>
                                    <p:animEffect transition="in" filter="fade">
                                      <p:cBhvr>
                                        <p:cTn id="81" dur="500"/>
                                        <p:tgtEl>
                                          <p:spTgt spid="2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p:cTn id="84" dur="500" fill="hold"/>
                                        <p:tgtEl>
                                          <p:spTgt spid="30"/>
                                        </p:tgtEl>
                                        <p:attrNameLst>
                                          <p:attrName>ppt_w</p:attrName>
                                        </p:attrNameLst>
                                      </p:cBhvr>
                                      <p:tavLst>
                                        <p:tav tm="0">
                                          <p:val>
                                            <p:fltVal val="0"/>
                                          </p:val>
                                        </p:tav>
                                        <p:tav tm="100000">
                                          <p:val>
                                            <p:strVal val="#ppt_w"/>
                                          </p:val>
                                        </p:tav>
                                      </p:tavLst>
                                    </p:anim>
                                    <p:anim calcmode="lin" valueType="num">
                                      <p:cBhvr>
                                        <p:cTn id="85" dur="500" fill="hold"/>
                                        <p:tgtEl>
                                          <p:spTgt spid="30"/>
                                        </p:tgtEl>
                                        <p:attrNameLst>
                                          <p:attrName>ppt_h</p:attrName>
                                        </p:attrNameLst>
                                      </p:cBhvr>
                                      <p:tavLst>
                                        <p:tav tm="0">
                                          <p:val>
                                            <p:fltVal val="0"/>
                                          </p:val>
                                        </p:tav>
                                        <p:tav tm="100000">
                                          <p:val>
                                            <p:strVal val="#ppt_h"/>
                                          </p:val>
                                        </p:tav>
                                      </p:tavLst>
                                    </p:anim>
                                    <p:animEffect transition="in" filter="fade">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53" presetClass="entr" presetSubtype="16" fill="hold" nodeType="withEffect">
                                  <p:stCondLst>
                                    <p:cond delay="0"/>
                                  </p:stCondLst>
                                  <p:childTnLst>
                                    <p:set>
                                      <p:cBhvr>
                                        <p:cTn id="95" dur="1" fill="hold">
                                          <p:stCondLst>
                                            <p:cond delay="0"/>
                                          </p:stCondLst>
                                        </p:cTn>
                                        <p:tgtEl>
                                          <p:spTgt spid="19"/>
                                        </p:tgtEl>
                                        <p:attrNameLst>
                                          <p:attrName>style.visibility</p:attrName>
                                        </p:attrNameLst>
                                      </p:cBhvr>
                                      <p:to>
                                        <p:strVal val="visible"/>
                                      </p:to>
                                    </p:set>
                                    <p:anim calcmode="lin" valueType="num">
                                      <p:cBhvr>
                                        <p:cTn id="96" dur="500" fill="hold"/>
                                        <p:tgtEl>
                                          <p:spTgt spid="19"/>
                                        </p:tgtEl>
                                        <p:attrNameLst>
                                          <p:attrName>ppt_w</p:attrName>
                                        </p:attrNameLst>
                                      </p:cBhvr>
                                      <p:tavLst>
                                        <p:tav tm="0">
                                          <p:val>
                                            <p:fltVal val="0"/>
                                          </p:val>
                                        </p:tav>
                                        <p:tav tm="100000">
                                          <p:val>
                                            <p:strVal val="#ppt_w"/>
                                          </p:val>
                                        </p:tav>
                                      </p:tavLst>
                                    </p:anim>
                                    <p:anim calcmode="lin" valueType="num">
                                      <p:cBhvr>
                                        <p:cTn id="97" dur="500" fill="hold"/>
                                        <p:tgtEl>
                                          <p:spTgt spid="19"/>
                                        </p:tgtEl>
                                        <p:attrNameLst>
                                          <p:attrName>ppt_h</p:attrName>
                                        </p:attrNameLst>
                                      </p:cBhvr>
                                      <p:tavLst>
                                        <p:tav tm="0">
                                          <p:val>
                                            <p:fltVal val="0"/>
                                          </p:val>
                                        </p:tav>
                                        <p:tav tm="100000">
                                          <p:val>
                                            <p:strVal val="#ppt_h"/>
                                          </p:val>
                                        </p:tav>
                                      </p:tavLst>
                                    </p:anim>
                                    <p:animEffect transition="in" filter="fade">
                                      <p:cBhvr>
                                        <p:cTn id="98" dur="500"/>
                                        <p:tgtEl>
                                          <p:spTgt spid="19"/>
                                        </p:tgtEl>
                                      </p:cBhvr>
                                    </p:animEffect>
                                  </p:childTnLst>
                                </p:cTn>
                              </p:par>
                              <p:par>
                                <p:cTn id="99" presetID="53" presetClass="entr" presetSubtype="16" fill="hold" nodeType="withEffect">
                                  <p:stCondLst>
                                    <p:cond delay="0"/>
                                  </p:stCondLst>
                                  <p:childTnLst>
                                    <p:set>
                                      <p:cBhvr>
                                        <p:cTn id="100" dur="1" fill="hold">
                                          <p:stCondLst>
                                            <p:cond delay="0"/>
                                          </p:stCondLst>
                                        </p:cTn>
                                        <p:tgtEl>
                                          <p:spTgt spid="23"/>
                                        </p:tgtEl>
                                        <p:attrNameLst>
                                          <p:attrName>style.visibility</p:attrName>
                                        </p:attrNameLst>
                                      </p:cBhvr>
                                      <p:to>
                                        <p:strVal val="visible"/>
                                      </p:to>
                                    </p:set>
                                    <p:anim calcmode="lin" valueType="num">
                                      <p:cBhvr>
                                        <p:cTn id="101" dur="500" fill="hold"/>
                                        <p:tgtEl>
                                          <p:spTgt spid="23"/>
                                        </p:tgtEl>
                                        <p:attrNameLst>
                                          <p:attrName>ppt_w</p:attrName>
                                        </p:attrNameLst>
                                      </p:cBhvr>
                                      <p:tavLst>
                                        <p:tav tm="0">
                                          <p:val>
                                            <p:fltVal val="0"/>
                                          </p:val>
                                        </p:tav>
                                        <p:tav tm="100000">
                                          <p:val>
                                            <p:strVal val="#ppt_w"/>
                                          </p:val>
                                        </p:tav>
                                      </p:tavLst>
                                    </p:anim>
                                    <p:anim calcmode="lin" valueType="num">
                                      <p:cBhvr>
                                        <p:cTn id="102" dur="500" fill="hold"/>
                                        <p:tgtEl>
                                          <p:spTgt spid="23"/>
                                        </p:tgtEl>
                                        <p:attrNameLst>
                                          <p:attrName>ppt_h</p:attrName>
                                        </p:attrNameLst>
                                      </p:cBhvr>
                                      <p:tavLst>
                                        <p:tav tm="0">
                                          <p:val>
                                            <p:fltVal val="0"/>
                                          </p:val>
                                        </p:tav>
                                        <p:tav tm="100000">
                                          <p:val>
                                            <p:strVal val="#ppt_h"/>
                                          </p:val>
                                        </p:tav>
                                      </p:tavLst>
                                    </p:anim>
                                    <p:animEffect transition="in" filter="fade">
                                      <p:cBhvr>
                                        <p:cTn id="103" dur="500"/>
                                        <p:tgtEl>
                                          <p:spTgt spid="23"/>
                                        </p:tgtEl>
                                      </p:cBhvr>
                                    </p:animEffect>
                                  </p:childTnLst>
                                </p:cTn>
                              </p:par>
                              <p:par>
                                <p:cTn id="104" presetID="53" presetClass="entr" presetSubtype="16" fill="hold" nodeType="withEffect">
                                  <p:stCondLst>
                                    <p:cond delay="0"/>
                                  </p:stCondLst>
                                  <p:childTnLst>
                                    <p:set>
                                      <p:cBhvr>
                                        <p:cTn id="105" dur="1" fill="hold">
                                          <p:stCondLst>
                                            <p:cond delay="0"/>
                                          </p:stCondLst>
                                        </p:cTn>
                                        <p:tgtEl>
                                          <p:spTgt spid="6"/>
                                        </p:tgtEl>
                                        <p:attrNameLst>
                                          <p:attrName>style.visibility</p:attrName>
                                        </p:attrNameLst>
                                      </p:cBhvr>
                                      <p:to>
                                        <p:strVal val="visible"/>
                                      </p:to>
                                    </p:set>
                                    <p:anim calcmode="lin" valueType="num">
                                      <p:cBhvr>
                                        <p:cTn id="106" dur="500" fill="hold"/>
                                        <p:tgtEl>
                                          <p:spTgt spid="6"/>
                                        </p:tgtEl>
                                        <p:attrNameLst>
                                          <p:attrName>ppt_w</p:attrName>
                                        </p:attrNameLst>
                                      </p:cBhvr>
                                      <p:tavLst>
                                        <p:tav tm="0">
                                          <p:val>
                                            <p:fltVal val="0"/>
                                          </p:val>
                                        </p:tav>
                                        <p:tav tm="100000">
                                          <p:val>
                                            <p:strVal val="#ppt_w"/>
                                          </p:val>
                                        </p:tav>
                                      </p:tavLst>
                                    </p:anim>
                                    <p:anim calcmode="lin" valueType="num">
                                      <p:cBhvr>
                                        <p:cTn id="107" dur="500" fill="hold"/>
                                        <p:tgtEl>
                                          <p:spTgt spid="6"/>
                                        </p:tgtEl>
                                        <p:attrNameLst>
                                          <p:attrName>ppt_h</p:attrName>
                                        </p:attrNameLst>
                                      </p:cBhvr>
                                      <p:tavLst>
                                        <p:tav tm="0">
                                          <p:val>
                                            <p:fltVal val="0"/>
                                          </p:val>
                                        </p:tav>
                                        <p:tav tm="100000">
                                          <p:val>
                                            <p:strVal val="#ppt_h"/>
                                          </p:val>
                                        </p:tav>
                                      </p:tavLst>
                                    </p:anim>
                                    <p:animEffect transition="in" filter="fade">
                                      <p:cBhvr>
                                        <p:cTn id="108" dur="500"/>
                                        <p:tgtEl>
                                          <p:spTgt spid="6"/>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31"/>
                                        </p:tgtEl>
                                        <p:attrNameLst>
                                          <p:attrName>style.visibility</p:attrName>
                                        </p:attrNameLst>
                                      </p:cBhvr>
                                      <p:to>
                                        <p:strVal val="visible"/>
                                      </p:to>
                                    </p:set>
                                    <p:anim calcmode="lin" valueType="num">
                                      <p:cBhvr>
                                        <p:cTn id="111" dur="500" fill="hold"/>
                                        <p:tgtEl>
                                          <p:spTgt spid="31"/>
                                        </p:tgtEl>
                                        <p:attrNameLst>
                                          <p:attrName>ppt_w</p:attrName>
                                        </p:attrNameLst>
                                      </p:cBhvr>
                                      <p:tavLst>
                                        <p:tav tm="0">
                                          <p:val>
                                            <p:fltVal val="0"/>
                                          </p:val>
                                        </p:tav>
                                        <p:tav tm="100000">
                                          <p:val>
                                            <p:strVal val="#ppt_w"/>
                                          </p:val>
                                        </p:tav>
                                      </p:tavLst>
                                    </p:anim>
                                    <p:anim calcmode="lin" valueType="num">
                                      <p:cBhvr>
                                        <p:cTn id="112" dur="500" fill="hold"/>
                                        <p:tgtEl>
                                          <p:spTgt spid="31"/>
                                        </p:tgtEl>
                                        <p:attrNameLst>
                                          <p:attrName>ppt_h</p:attrName>
                                        </p:attrNameLst>
                                      </p:cBhvr>
                                      <p:tavLst>
                                        <p:tav tm="0">
                                          <p:val>
                                            <p:fltVal val="0"/>
                                          </p:val>
                                        </p:tav>
                                        <p:tav tm="100000">
                                          <p:val>
                                            <p:strVal val="#ppt_h"/>
                                          </p:val>
                                        </p:tav>
                                      </p:tavLst>
                                    </p:anim>
                                    <p:animEffect transition="in" filter="fade">
                                      <p:cBhvr>
                                        <p:cTn id="113" dur="500"/>
                                        <p:tgtEl>
                                          <p:spTgt spid="31"/>
                                        </p:tgtEl>
                                      </p:cBhvr>
                                    </p:animEffect>
                                  </p:childTnLst>
                                </p:cTn>
                              </p:par>
                              <p:par>
                                <p:cTn id="114" presetID="53" presetClass="entr" presetSubtype="16" fill="hold" nodeType="withEffect">
                                  <p:stCondLst>
                                    <p:cond delay="0"/>
                                  </p:stCondLst>
                                  <p:childTnLst>
                                    <p:set>
                                      <p:cBhvr>
                                        <p:cTn id="115" dur="1" fill="hold">
                                          <p:stCondLst>
                                            <p:cond delay="0"/>
                                          </p:stCondLst>
                                        </p:cTn>
                                        <p:tgtEl>
                                          <p:spTgt spid="17"/>
                                        </p:tgtEl>
                                        <p:attrNameLst>
                                          <p:attrName>style.visibility</p:attrName>
                                        </p:attrNameLst>
                                      </p:cBhvr>
                                      <p:to>
                                        <p:strVal val="visible"/>
                                      </p:to>
                                    </p:set>
                                    <p:anim calcmode="lin" valueType="num">
                                      <p:cBhvr>
                                        <p:cTn id="116" dur="500" fill="hold"/>
                                        <p:tgtEl>
                                          <p:spTgt spid="17"/>
                                        </p:tgtEl>
                                        <p:attrNameLst>
                                          <p:attrName>ppt_w</p:attrName>
                                        </p:attrNameLst>
                                      </p:cBhvr>
                                      <p:tavLst>
                                        <p:tav tm="0">
                                          <p:val>
                                            <p:fltVal val="0"/>
                                          </p:val>
                                        </p:tav>
                                        <p:tav tm="100000">
                                          <p:val>
                                            <p:strVal val="#ppt_w"/>
                                          </p:val>
                                        </p:tav>
                                      </p:tavLst>
                                    </p:anim>
                                    <p:anim calcmode="lin" valueType="num">
                                      <p:cBhvr>
                                        <p:cTn id="117" dur="500" fill="hold"/>
                                        <p:tgtEl>
                                          <p:spTgt spid="17"/>
                                        </p:tgtEl>
                                        <p:attrNameLst>
                                          <p:attrName>ppt_h</p:attrName>
                                        </p:attrNameLst>
                                      </p:cBhvr>
                                      <p:tavLst>
                                        <p:tav tm="0">
                                          <p:val>
                                            <p:fltVal val="0"/>
                                          </p:val>
                                        </p:tav>
                                        <p:tav tm="100000">
                                          <p:val>
                                            <p:strVal val="#ppt_h"/>
                                          </p:val>
                                        </p:tav>
                                      </p:tavLst>
                                    </p:anim>
                                    <p:animEffect transition="in" filter="fade">
                                      <p:cBhvr>
                                        <p:cTn id="1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The Block</a:t>
            </a:r>
            <a:endParaRPr lang="en-IN" dirty="0">
              <a:solidFill>
                <a:srgbClr val="CCAD5F"/>
              </a:solidFill>
              <a:latin typeface="Copperplate Gothic Light" panose="020E05070202060204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724" y="2428838"/>
            <a:ext cx="4045176" cy="3997586"/>
          </a:xfrm>
          <a:prstGeom prst="rect">
            <a:avLst/>
          </a:prstGeom>
        </p:spPr>
      </p:pic>
    </p:spTree>
    <p:extLst>
      <p:ext uri="{BB962C8B-B14F-4D97-AF65-F5344CB8AC3E}">
        <p14:creationId xmlns:p14="http://schemas.microsoft.com/office/powerpoint/2010/main" val="3284908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Chains of Blocks</a:t>
            </a:r>
            <a:endParaRPr lang="en-IN" dirty="0">
              <a:solidFill>
                <a:srgbClr val="CCAD5F"/>
              </a:solidFill>
              <a:latin typeface="Copperplate Gothic Light" panose="020E05070202060204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690688"/>
            <a:ext cx="10058400" cy="4982021"/>
          </a:xfrm>
          <a:prstGeom prst="rect">
            <a:avLst/>
          </a:prstGeom>
        </p:spPr>
      </p:pic>
    </p:spTree>
    <p:extLst>
      <p:ext uri="{BB962C8B-B14F-4D97-AF65-F5344CB8AC3E}">
        <p14:creationId xmlns:p14="http://schemas.microsoft.com/office/powerpoint/2010/main" val="41686796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1143" y="1857829"/>
            <a:ext cx="10145486" cy="1015663"/>
          </a:xfrm>
          <a:prstGeom prst="rect">
            <a:avLst/>
          </a:prstGeom>
          <a:noFill/>
        </p:spPr>
        <p:txBody>
          <a:bodyPr wrap="square" rtlCol="0">
            <a:spAutoFit/>
          </a:bodyPr>
          <a:lstStyle/>
          <a:p>
            <a:pPr algn="ctr"/>
            <a:r>
              <a:rPr lang="en-IN" sz="6000" dirty="0" smtClean="0">
                <a:solidFill>
                  <a:srgbClr val="CCAD5F"/>
                </a:solidFill>
                <a:latin typeface="Copperplate Gothic Light" panose="020E0507020206020404" pitchFamily="34" charset="0"/>
              </a:rPr>
              <a:t>What is MONEY?</a:t>
            </a:r>
            <a:endParaRPr lang="en-IN" sz="6000" dirty="0">
              <a:solidFill>
                <a:srgbClr val="CCAD5F"/>
              </a:solidFill>
              <a:latin typeface="Copperplate Gothic Light" panose="020E0507020206020404" pitchFamily="34" charset="0"/>
            </a:endParaRPr>
          </a:p>
        </p:txBody>
      </p:sp>
      <p:sp>
        <p:nvSpPr>
          <p:cNvPr id="3" name="TextBox 2"/>
          <p:cNvSpPr txBox="1"/>
          <p:nvPr/>
        </p:nvSpPr>
        <p:spPr>
          <a:xfrm>
            <a:off x="1698171" y="4165600"/>
            <a:ext cx="9071429" cy="769441"/>
          </a:xfrm>
          <a:prstGeom prst="rect">
            <a:avLst/>
          </a:prstGeom>
          <a:noFill/>
        </p:spPr>
        <p:txBody>
          <a:bodyPr wrap="square" rtlCol="0">
            <a:spAutoFit/>
          </a:bodyPr>
          <a:lstStyle/>
          <a:p>
            <a:pPr algn="ctr"/>
            <a:r>
              <a:rPr lang="en-IN" sz="4400" dirty="0" smtClean="0">
                <a:solidFill>
                  <a:srgbClr val="CCAD5F"/>
                </a:solidFill>
                <a:latin typeface="Copperplate Gothic Light" panose="020E0507020206020404" pitchFamily="34" charset="0"/>
              </a:rPr>
              <a:t>Money is a ledger</a:t>
            </a:r>
            <a:endParaRPr lang="en-IN" sz="4400" dirty="0">
              <a:solidFill>
                <a:srgbClr val="CCAD5F"/>
              </a:solidFill>
              <a:latin typeface="Copperplate Gothic Light" panose="020E0507020206020404" pitchFamily="34" charset="0"/>
            </a:endParaRPr>
          </a:p>
        </p:txBody>
      </p:sp>
    </p:spTree>
    <p:extLst>
      <p:ext uri="{BB962C8B-B14F-4D97-AF65-F5344CB8AC3E}">
        <p14:creationId xmlns:p14="http://schemas.microsoft.com/office/powerpoint/2010/main" val="104465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Distributed Chain of Blocks</a:t>
            </a:r>
            <a:endParaRPr lang="en-IN" dirty="0">
              <a:solidFill>
                <a:srgbClr val="CCAD5F"/>
              </a:solidFill>
              <a:latin typeface="Copperplate Gothic Light" panose="020E05070202060204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390" y="1985665"/>
            <a:ext cx="6411220" cy="4258269"/>
          </a:xfrm>
          <a:prstGeom prst="rect">
            <a:avLst/>
          </a:prstGeom>
        </p:spPr>
      </p:pic>
    </p:spTree>
    <p:extLst>
      <p:ext uri="{BB962C8B-B14F-4D97-AF65-F5344CB8AC3E}">
        <p14:creationId xmlns:p14="http://schemas.microsoft.com/office/powerpoint/2010/main" val="14796921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Fork</a:t>
            </a:r>
            <a:endParaRPr lang="en-IN" dirty="0">
              <a:solidFill>
                <a:srgbClr val="CCAD5F"/>
              </a:solidFill>
              <a:latin typeface="Copperplate Gothic Light" panose="020E05070202060204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916" y="1780860"/>
            <a:ext cx="6754168" cy="45154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346" y="2438347"/>
            <a:ext cx="1486107" cy="762106"/>
          </a:xfrm>
          <a:prstGeom prst="rect">
            <a:avLst/>
          </a:prstGeom>
        </p:spPr>
      </p:pic>
    </p:spTree>
    <p:extLst>
      <p:ext uri="{BB962C8B-B14F-4D97-AF65-F5344CB8AC3E}">
        <p14:creationId xmlns:p14="http://schemas.microsoft.com/office/powerpoint/2010/main" val="370550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Securing Your Data</a:t>
            </a:r>
            <a:endParaRPr lang="en-IN" dirty="0">
              <a:solidFill>
                <a:srgbClr val="CCAD5F"/>
              </a:solidFill>
              <a:latin typeface="Copperplate Gothic Light" panose="020E0507020206020404" pitchFamily="34" charset="0"/>
            </a:endParaRPr>
          </a:p>
        </p:txBody>
      </p:sp>
      <p:sp>
        <p:nvSpPr>
          <p:cNvPr id="3" name="Rectangle 2"/>
          <p:cNvSpPr/>
          <p:nvPr/>
        </p:nvSpPr>
        <p:spPr>
          <a:xfrm>
            <a:off x="1612900" y="1905000"/>
            <a:ext cx="3860800" cy="448310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6642100" y="1905000"/>
            <a:ext cx="3860800" cy="448310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981200" y="3792607"/>
            <a:ext cx="3124200" cy="707886"/>
          </a:xfrm>
          <a:prstGeom prst="rect">
            <a:avLst/>
          </a:prstGeom>
          <a:noFill/>
        </p:spPr>
        <p:txBody>
          <a:bodyPr wrap="square" rtlCol="0">
            <a:spAutoFit/>
          </a:bodyPr>
          <a:lstStyle/>
          <a:p>
            <a:pPr algn="ctr"/>
            <a:r>
              <a:rPr lang="en-IN" sz="4000" dirty="0" smtClean="0">
                <a:solidFill>
                  <a:schemeClr val="bg1"/>
                </a:solidFill>
                <a:latin typeface="Adobe Heiti Std R" panose="020B0400000000000000" pitchFamily="34" charset="-128"/>
                <a:ea typeface="Adobe Heiti Std R" panose="020B0400000000000000" pitchFamily="34" charset="-128"/>
              </a:rPr>
              <a:t>Obfuscation</a:t>
            </a:r>
            <a:endParaRPr lang="en-IN" sz="4000" dirty="0">
              <a:solidFill>
                <a:schemeClr val="bg1"/>
              </a:solidFill>
              <a:latin typeface="Adobe Heiti Std R" panose="020B0400000000000000" pitchFamily="34" charset="-128"/>
              <a:ea typeface="Adobe Heiti Std R" panose="020B0400000000000000" pitchFamily="34" charset="-128"/>
            </a:endParaRPr>
          </a:p>
        </p:txBody>
      </p:sp>
      <p:sp>
        <p:nvSpPr>
          <p:cNvPr id="6" name="TextBox 5"/>
          <p:cNvSpPr txBox="1"/>
          <p:nvPr/>
        </p:nvSpPr>
        <p:spPr>
          <a:xfrm>
            <a:off x="7010400" y="3792607"/>
            <a:ext cx="3124200" cy="707886"/>
          </a:xfrm>
          <a:prstGeom prst="rect">
            <a:avLst/>
          </a:prstGeom>
          <a:noFill/>
        </p:spPr>
        <p:txBody>
          <a:bodyPr wrap="square" rtlCol="0">
            <a:spAutoFit/>
          </a:bodyPr>
          <a:lstStyle/>
          <a:p>
            <a:pPr algn="ctr"/>
            <a:r>
              <a:rPr lang="en-IN" sz="4000" dirty="0" smtClean="0">
                <a:solidFill>
                  <a:schemeClr val="bg1"/>
                </a:solidFill>
                <a:latin typeface="Adobe Heiti Std R" panose="020B0400000000000000" pitchFamily="34" charset="-128"/>
                <a:ea typeface="Adobe Heiti Std R" panose="020B0400000000000000" pitchFamily="34" charset="-128"/>
              </a:rPr>
              <a:t>Encryption</a:t>
            </a:r>
            <a:endParaRPr lang="en-IN" sz="4000"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24888946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Encrypting a Message</a:t>
            </a:r>
            <a:endParaRPr lang="en-IN" dirty="0">
              <a:solidFill>
                <a:srgbClr val="CCAD5F"/>
              </a:solidFill>
              <a:latin typeface="Copperplate Gothic Light" panose="020E05070202060204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151" y="2419087"/>
            <a:ext cx="9297698" cy="3772426"/>
          </a:xfrm>
          <a:prstGeom prst="rect">
            <a:avLst/>
          </a:prstGeom>
        </p:spPr>
      </p:pic>
    </p:spTree>
    <p:extLst>
      <p:ext uri="{BB962C8B-B14F-4D97-AF65-F5344CB8AC3E}">
        <p14:creationId xmlns:p14="http://schemas.microsoft.com/office/powerpoint/2010/main" val="34758649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The Major Offering </a:t>
            </a:r>
            <a:endParaRPr lang="en-IN" dirty="0">
              <a:solidFill>
                <a:srgbClr val="CCAD5F"/>
              </a:solidFill>
              <a:latin typeface="Copperplate Gothic Light" panose="020E0507020206020404" pitchFamily="34" charset="0"/>
            </a:endParaRPr>
          </a:p>
        </p:txBody>
      </p:sp>
      <p:sp>
        <p:nvSpPr>
          <p:cNvPr id="4" name="Rectangle 3"/>
          <p:cNvSpPr/>
          <p:nvPr/>
        </p:nvSpPr>
        <p:spPr>
          <a:xfrm>
            <a:off x="838200" y="2933700"/>
            <a:ext cx="10515600" cy="1930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350" y="3373352"/>
            <a:ext cx="10058400" cy="1211515"/>
          </a:xfrm>
          <a:prstGeom prst="rect">
            <a:avLst/>
          </a:prstGeom>
        </p:spPr>
      </p:pic>
    </p:spTree>
    <p:extLst>
      <p:ext uri="{BB962C8B-B14F-4D97-AF65-F5344CB8AC3E}">
        <p14:creationId xmlns:p14="http://schemas.microsoft.com/office/powerpoint/2010/main" val="27407481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dirty="0">
                <a:solidFill>
                  <a:srgbClr val="CCAD5F"/>
                </a:solidFill>
                <a:latin typeface="Copperplate Gothic Light" panose="020E0507020206020404" pitchFamily="34" charset="0"/>
              </a:rPr>
              <a:t>Usage of Blockchain</a:t>
            </a:r>
            <a:endParaRPr lang="en-IN" sz="4200" dirty="0">
              <a:solidFill>
                <a:srgbClr val="CCAD5F"/>
              </a:solidFill>
              <a:latin typeface="Copperplate Gothic Light" panose="020E0507020206020404" pitchFamily="34" charset="0"/>
            </a:endParaRPr>
          </a:p>
        </p:txBody>
      </p:sp>
      <p:sp>
        <p:nvSpPr>
          <p:cNvPr id="3" name="Rectangle 2"/>
          <p:cNvSpPr/>
          <p:nvPr/>
        </p:nvSpPr>
        <p:spPr>
          <a:xfrm>
            <a:off x="656821" y="2047740"/>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prstClr val="black"/>
              </a:solidFill>
            </a:endParaRPr>
          </a:p>
        </p:txBody>
      </p:sp>
      <p:sp>
        <p:nvSpPr>
          <p:cNvPr id="4" name="TextBox 3"/>
          <p:cNvSpPr txBox="1"/>
          <p:nvPr/>
        </p:nvSpPr>
        <p:spPr>
          <a:xfrm>
            <a:off x="831220" y="2279023"/>
            <a:ext cx="2742127" cy="954107"/>
          </a:xfrm>
          <a:prstGeom prst="rect">
            <a:avLst/>
          </a:prstGeom>
          <a:noFill/>
        </p:spPr>
        <p:txBody>
          <a:bodyPr wrap="square" rtlCol="0">
            <a:spAutoFit/>
          </a:bodyPr>
          <a:lstStyle/>
          <a:p>
            <a:pPr algn="ctr"/>
            <a:r>
              <a:rPr lang="en-IN" sz="2800" dirty="0" smtClean="0">
                <a:solidFill>
                  <a:prstClr val="black">
                    <a:lumMod val="95000"/>
                    <a:lumOff val="5000"/>
                  </a:prstClr>
                </a:solidFill>
                <a:latin typeface="Copperplate Gothic Light" panose="020E0507020206020404" pitchFamily="34" charset="0"/>
              </a:rPr>
              <a:t>Digital Currencies</a:t>
            </a:r>
            <a:endParaRPr lang="en-IN" sz="2800" dirty="0">
              <a:solidFill>
                <a:prstClr val="black">
                  <a:lumMod val="95000"/>
                  <a:lumOff val="5000"/>
                </a:prstClr>
              </a:solidFill>
              <a:latin typeface="Copperplate Gothic Light" panose="020E0507020206020404" pitchFamily="34" charset="0"/>
            </a:endParaRPr>
          </a:p>
        </p:txBody>
      </p:sp>
      <p:sp>
        <p:nvSpPr>
          <p:cNvPr id="5" name="Rectangle 4"/>
          <p:cNvSpPr/>
          <p:nvPr/>
        </p:nvSpPr>
        <p:spPr>
          <a:xfrm>
            <a:off x="4640686" y="2060616"/>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prstClr val="black"/>
              </a:solidFill>
            </a:endParaRPr>
          </a:p>
        </p:txBody>
      </p:sp>
      <p:sp>
        <p:nvSpPr>
          <p:cNvPr id="6" name="Rectangle 5"/>
          <p:cNvSpPr/>
          <p:nvPr/>
        </p:nvSpPr>
        <p:spPr>
          <a:xfrm>
            <a:off x="8624551" y="2047739"/>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prstClr val="black"/>
              </a:solidFill>
            </a:endParaRPr>
          </a:p>
        </p:txBody>
      </p:sp>
      <p:sp>
        <p:nvSpPr>
          <p:cNvPr id="7" name="Rectangle 6"/>
          <p:cNvSpPr/>
          <p:nvPr/>
        </p:nvSpPr>
        <p:spPr>
          <a:xfrm>
            <a:off x="656820" y="4363791"/>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prstClr val="black"/>
              </a:solidFill>
            </a:endParaRPr>
          </a:p>
        </p:txBody>
      </p:sp>
      <p:sp>
        <p:nvSpPr>
          <p:cNvPr id="8" name="Rectangle 7"/>
          <p:cNvSpPr/>
          <p:nvPr/>
        </p:nvSpPr>
        <p:spPr>
          <a:xfrm>
            <a:off x="4640685" y="4363789"/>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prstClr val="black"/>
              </a:solidFill>
            </a:endParaRPr>
          </a:p>
        </p:txBody>
      </p:sp>
      <p:sp>
        <p:nvSpPr>
          <p:cNvPr id="9" name="Rectangle 8"/>
          <p:cNvSpPr/>
          <p:nvPr/>
        </p:nvSpPr>
        <p:spPr>
          <a:xfrm>
            <a:off x="8624550" y="4363788"/>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prstClr val="black"/>
              </a:solidFill>
            </a:endParaRPr>
          </a:p>
        </p:txBody>
      </p:sp>
      <p:sp>
        <p:nvSpPr>
          <p:cNvPr id="10" name="TextBox 9"/>
          <p:cNvSpPr txBox="1"/>
          <p:nvPr/>
        </p:nvSpPr>
        <p:spPr>
          <a:xfrm>
            <a:off x="4640685" y="2338066"/>
            <a:ext cx="3090929" cy="861774"/>
          </a:xfrm>
          <a:prstGeom prst="rect">
            <a:avLst/>
          </a:prstGeom>
          <a:noFill/>
        </p:spPr>
        <p:txBody>
          <a:bodyPr wrap="square" rtlCol="0">
            <a:spAutoFit/>
          </a:bodyPr>
          <a:lstStyle/>
          <a:p>
            <a:pPr algn="ctr"/>
            <a:r>
              <a:rPr lang="en-IN" sz="2500" dirty="0" smtClean="0">
                <a:solidFill>
                  <a:prstClr val="black">
                    <a:lumMod val="95000"/>
                    <a:lumOff val="5000"/>
                  </a:prstClr>
                </a:solidFill>
                <a:latin typeface="Copperplate Gothic Light" panose="020E0507020206020404" pitchFamily="34" charset="0"/>
              </a:rPr>
              <a:t>Internet of Things</a:t>
            </a:r>
            <a:endParaRPr lang="en-IN" sz="2500" dirty="0">
              <a:solidFill>
                <a:prstClr val="black">
                  <a:lumMod val="95000"/>
                  <a:lumOff val="5000"/>
                </a:prstClr>
              </a:solidFill>
              <a:latin typeface="Copperplate Gothic Light" panose="020E0507020206020404" pitchFamily="34" charset="0"/>
            </a:endParaRPr>
          </a:p>
        </p:txBody>
      </p:sp>
      <p:sp>
        <p:nvSpPr>
          <p:cNvPr id="11" name="TextBox 10"/>
          <p:cNvSpPr txBox="1"/>
          <p:nvPr/>
        </p:nvSpPr>
        <p:spPr>
          <a:xfrm>
            <a:off x="8798948" y="2291900"/>
            <a:ext cx="2742127" cy="954107"/>
          </a:xfrm>
          <a:prstGeom prst="rect">
            <a:avLst/>
          </a:prstGeom>
          <a:noFill/>
        </p:spPr>
        <p:txBody>
          <a:bodyPr wrap="square" rtlCol="0">
            <a:spAutoFit/>
          </a:bodyPr>
          <a:lstStyle/>
          <a:p>
            <a:pPr algn="ctr"/>
            <a:r>
              <a:rPr lang="en-IN" sz="2800" dirty="0" smtClean="0">
                <a:solidFill>
                  <a:prstClr val="black">
                    <a:lumMod val="95000"/>
                    <a:lumOff val="5000"/>
                  </a:prstClr>
                </a:solidFill>
                <a:latin typeface="Copperplate Gothic Light" panose="020E0507020206020404" pitchFamily="34" charset="0"/>
              </a:rPr>
              <a:t>Product Lifecycle</a:t>
            </a:r>
            <a:endParaRPr lang="en-IN" sz="2800" dirty="0">
              <a:solidFill>
                <a:prstClr val="black">
                  <a:lumMod val="95000"/>
                  <a:lumOff val="5000"/>
                </a:prstClr>
              </a:solidFill>
              <a:latin typeface="Copperplate Gothic Light" panose="020E0507020206020404" pitchFamily="34" charset="0"/>
            </a:endParaRPr>
          </a:p>
        </p:txBody>
      </p:sp>
      <p:sp>
        <p:nvSpPr>
          <p:cNvPr id="12" name="TextBox 11"/>
          <p:cNvSpPr txBox="1"/>
          <p:nvPr/>
        </p:nvSpPr>
        <p:spPr>
          <a:xfrm>
            <a:off x="8798949" y="4595071"/>
            <a:ext cx="2742127" cy="954107"/>
          </a:xfrm>
          <a:prstGeom prst="rect">
            <a:avLst/>
          </a:prstGeom>
          <a:noFill/>
        </p:spPr>
        <p:txBody>
          <a:bodyPr wrap="square" rtlCol="0">
            <a:spAutoFit/>
          </a:bodyPr>
          <a:lstStyle/>
          <a:p>
            <a:pPr algn="ctr"/>
            <a:r>
              <a:rPr lang="en-IN" sz="2800" dirty="0" smtClean="0">
                <a:solidFill>
                  <a:prstClr val="black">
                    <a:lumMod val="95000"/>
                    <a:lumOff val="5000"/>
                  </a:prstClr>
                </a:solidFill>
                <a:latin typeface="Copperplate Gothic Light" panose="020E0507020206020404" pitchFamily="34" charset="0"/>
              </a:rPr>
              <a:t>Virtual Products</a:t>
            </a:r>
            <a:endParaRPr lang="en-IN" sz="2800" dirty="0">
              <a:solidFill>
                <a:prstClr val="black">
                  <a:lumMod val="95000"/>
                  <a:lumOff val="5000"/>
                </a:prstClr>
              </a:solidFill>
              <a:latin typeface="Copperplate Gothic Light" panose="020E0507020206020404" pitchFamily="34" charset="0"/>
            </a:endParaRPr>
          </a:p>
        </p:txBody>
      </p:sp>
      <p:sp>
        <p:nvSpPr>
          <p:cNvPr id="13" name="TextBox 12"/>
          <p:cNvSpPr txBox="1"/>
          <p:nvPr/>
        </p:nvSpPr>
        <p:spPr>
          <a:xfrm>
            <a:off x="4727885" y="4471961"/>
            <a:ext cx="2916527" cy="1200329"/>
          </a:xfrm>
          <a:prstGeom prst="rect">
            <a:avLst/>
          </a:prstGeom>
          <a:noFill/>
        </p:spPr>
        <p:txBody>
          <a:bodyPr wrap="square" rtlCol="0">
            <a:spAutoFit/>
          </a:bodyPr>
          <a:lstStyle/>
          <a:p>
            <a:pPr algn="ctr"/>
            <a:r>
              <a:rPr lang="en-IN" sz="2400" dirty="0" smtClean="0">
                <a:solidFill>
                  <a:prstClr val="black">
                    <a:lumMod val="95000"/>
                    <a:lumOff val="5000"/>
                  </a:prstClr>
                </a:solidFill>
                <a:latin typeface="Copperplate Gothic Light" panose="020E0507020206020404" pitchFamily="34" charset="0"/>
              </a:rPr>
              <a:t>Secure Information Sharing</a:t>
            </a:r>
            <a:endParaRPr lang="en-IN" sz="2400" dirty="0">
              <a:solidFill>
                <a:prstClr val="black">
                  <a:lumMod val="95000"/>
                  <a:lumOff val="5000"/>
                </a:prstClr>
              </a:solidFill>
              <a:latin typeface="Copperplate Gothic Light" panose="020E0507020206020404" pitchFamily="34" charset="0"/>
            </a:endParaRPr>
          </a:p>
        </p:txBody>
      </p:sp>
      <p:sp>
        <p:nvSpPr>
          <p:cNvPr id="14" name="TextBox 13"/>
          <p:cNvSpPr txBox="1"/>
          <p:nvPr/>
        </p:nvSpPr>
        <p:spPr>
          <a:xfrm>
            <a:off x="656821" y="4810516"/>
            <a:ext cx="2916530" cy="523220"/>
          </a:xfrm>
          <a:prstGeom prst="rect">
            <a:avLst/>
          </a:prstGeom>
          <a:noFill/>
        </p:spPr>
        <p:txBody>
          <a:bodyPr wrap="square" rtlCol="0">
            <a:spAutoFit/>
          </a:bodyPr>
          <a:lstStyle/>
          <a:p>
            <a:pPr algn="ctr"/>
            <a:r>
              <a:rPr lang="en-IN" sz="2800" dirty="0">
                <a:solidFill>
                  <a:prstClr val="black">
                    <a:lumMod val="95000"/>
                    <a:lumOff val="5000"/>
                  </a:prstClr>
                </a:solidFill>
                <a:latin typeface="Copperplate Gothic Light" panose="020E0507020206020404" pitchFamily="34" charset="0"/>
              </a:rPr>
              <a:t> </a:t>
            </a:r>
            <a:r>
              <a:rPr lang="en-IN" sz="2800" dirty="0" smtClean="0">
                <a:solidFill>
                  <a:prstClr val="black">
                    <a:lumMod val="95000"/>
                    <a:lumOff val="5000"/>
                  </a:prstClr>
                </a:solidFill>
                <a:latin typeface="Copperplate Gothic Light" panose="020E0507020206020404" pitchFamily="34" charset="0"/>
              </a:rPr>
              <a:t>Certification</a:t>
            </a:r>
            <a:endParaRPr lang="en-IN" sz="2800" dirty="0">
              <a:solidFill>
                <a:prstClr val="black">
                  <a:lumMod val="95000"/>
                  <a:lumOff val="5000"/>
                </a:prstClr>
              </a:solidFill>
              <a:latin typeface="Copperplate Gothic Light" panose="020E0507020206020404" pitchFamily="34" charset="0"/>
            </a:endParaRPr>
          </a:p>
        </p:txBody>
      </p:sp>
    </p:spTree>
    <p:extLst>
      <p:ext uri="{BB962C8B-B14F-4D97-AF65-F5344CB8AC3E}">
        <p14:creationId xmlns:p14="http://schemas.microsoft.com/office/powerpoint/2010/main" val="27255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animBg="1"/>
      <p:bldP spid="8" grpId="0" animBg="1"/>
      <p:bldP spid="9" grpId="0" animBg="1"/>
      <p:bldP spid="10" grpId="0"/>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288925"/>
            <a:ext cx="10515600" cy="1325563"/>
          </a:xfrm>
        </p:spPr>
        <p:txBody>
          <a:bodyPr/>
          <a:lstStyle/>
          <a:p>
            <a:pPr algn="ctr"/>
            <a:r>
              <a:rPr lang="en-IN" dirty="0" smtClean="0">
                <a:solidFill>
                  <a:srgbClr val="CCAD5F"/>
                </a:solidFill>
                <a:latin typeface="Copperplate Gothic Light" panose="020E0507020206020404" pitchFamily="34" charset="0"/>
              </a:rPr>
              <a:t>Top 10 facts of Bitcoins</a:t>
            </a:r>
            <a:endParaRPr lang="en-IN" dirty="0">
              <a:solidFill>
                <a:srgbClr val="CCAD5F"/>
              </a:solidFill>
              <a:latin typeface="Copperplate Gothic Light" panose="020E0507020206020404" pitchFamily="34" charset="0"/>
            </a:endParaRPr>
          </a:p>
        </p:txBody>
      </p:sp>
      <p:pic>
        <p:nvPicPr>
          <p:cNvPr id="3" name="5 Facts You Might Not Know About Bitcoin - YouTube (36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3800" y="1384175"/>
            <a:ext cx="9906000" cy="5473825"/>
          </a:xfrm>
          <a:prstGeom prst="rect">
            <a:avLst/>
          </a:prstGeom>
        </p:spPr>
      </p:pic>
    </p:spTree>
    <p:extLst>
      <p:ext uri="{BB962C8B-B14F-4D97-AF65-F5344CB8AC3E}">
        <p14:creationId xmlns:p14="http://schemas.microsoft.com/office/powerpoint/2010/main" val="10228485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965700" cy="685800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p:cNvSpPr>
            <a:spLocks noGrp="1"/>
          </p:cNvSpPr>
          <p:nvPr>
            <p:ph type="title"/>
          </p:nvPr>
        </p:nvSpPr>
        <p:spPr>
          <a:xfrm>
            <a:off x="838200" y="365125"/>
            <a:ext cx="3048000" cy="1325563"/>
          </a:xfrm>
        </p:spPr>
        <p:txBody>
          <a:bodyPr/>
          <a:lstStyle/>
          <a:p>
            <a:r>
              <a:rPr lang="en-IN" dirty="0" smtClean="0">
                <a:solidFill>
                  <a:schemeClr val="bg1"/>
                </a:solidFill>
                <a:latin typeface="Copperplate Gothic Light" panose="020E0507020206020404" pitchFamily="34" charset="0"/>
              </a:rPr>
              <a:t>Summary</a:t>
            </a:r>
            <a:endParaRPr lang="en-IN" dirty="0">
              <a:solidFill>
                <a:schemeClr val="bg1"/>
              </a:solidFill>
              <a:latin typeface="Copperplate Gothic Light" panose="020E05070202060204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893" y="1587500"/>
            <a:ext cx="4099733" cy="3594099"/>
          </a:xfrm>
          <a:prstGeom prst="rect">
            <a:avLst/>
          </a:prstGeom>
        </p:spPr>
      </p:pic>
      <p:sp>
        <p:nvSpPr>
          <p:cNvPr id="7" name="TextBox 6"/>
          <p:cNvSpPr txBox="1"/>
          <p:nvPr/>
        </p:nvSpPr>
        <p:spPr>
          <a:xfrm>
            <a:off x="5638800" y="1690688"/>
            <a:ext cx="6070600" cy="4062651"/>
          </a:xfrm>
          <a:prstGeom prst="rect">
            <a:avLst/>
          </a:prstGeom>
          <a:noFill/>
        </p:spPr>
        <p:txBody>
          <a:bodyPr wrap="square" rtlCol="0">
            <a:spAutoFit/>
          </a:bodyPr>
          <a:lstStyle/>
          <a:p>
            <a:r>
              <a:rPr lang="en-IN" sz="2000" dirty="0" smtClean="0">
                <a:solidFill>
                  <a:schemeClr val="accent4">
                    <a:lumMod val="60000"/>
                    <a:lumOff val="40000"/>
                  </a:schemeClr>
                </a:solidFill>
                <a:latin typeface="Adobe Heiti Std R" panose="020B0400000000000000" pitchFamily="34" charset="-128"/>
                <a:ea typeface="Adobe Heiti Std R" panose="020B0400000000000000" pitchFamily="34" charset="-128"/>
              </a:rPr>
              <a:t>Evolution of Money</a:t>
            </a:r>
          </a:p>
          <a:p>
            <a:endParaRPr lang="en-IN" sz="2000" dirty="0">
              <a:solidFill>
                <a:schemeClr val="accent4">
                  <a:lumMod val="60000"/>
                  <a:lumOff val="40000"/>
                </a:schemeClr>
              </a:solidFill>
              <a:latin typeface="Adobe Heiti Std R" panose="020B0400000000000000" pitchFamily="34" charset="-128"/>
              <a:ea typeface="Adobe Heiti Std R" panose="020B0400000000000000" pitchFamily="34" charset="-128"/>
            </a:endParaRPr>
          </a:p>
          <a:p>
            <a:r>
              <a:rPr lang="en-IN" sz="2000" dirty="0" smtClean="0">
                <a:solidFill>
                  <a:schemeClr val="accent4">
                    <a:lumMod val="60000"/>
                    <a:lumOff val="40000"/>
                  </a:schemeClr>
                </a:solidFill>
                <a:latin typeface="Adobe Heiti Std R" panose="020B0400000000000000" pitchFamily="34" charset="-128"/>
                <a:ea typeface="Adobe Heiti Std R" panose="020B0400000000000000" pitchFamily="34" charset="-128"/>
              </a:rPr>
              <a:t>Basics of Bitcoin</a:t>
            </a:r>
          </a:p>
          <a:p>
            <a:endParaRPr lang="en-IN" sz="2000" dirty="0">
              <a:solidFill>
                <a:schemeClr val="accent4">
                  <a:lumMod val="60000"/>
                  <a:lumOff val="40000"/>
                </a:schemeClr>
              </a:solidFill>
              <a:latin typeface="Adobe Heiti Std R" panose="020B0400000000000000" pitchFamily="34" charset="-128"/>
              <a:ea typeface="Adobe Heiti Std R" panose="020B0400000000000000" pitchFamily="34" charset="-128"/>
            </a:endParaRPr>
          </a:p>
          <a:p>
            <a:r>
              <a:rPr lang="en-IN" sz="2000" dirty="0" smtClean="0">
                <a:solidFill>
                  <a:schemeClr val="accent4">
                    <a:lumMod val="60000"/>
                    <a:lumOff val="40000"/>
                  </a:schemeClr>
                </a:solidFill>
                <a:latin typeface="Adobe Heiti Std R" panose="020B0400000000000000" pitchFamily="34" charset="-128"/>
                <a:ea typeface="Adobe Heiti Std R" panose="020B0400000000000000" pitchFamily="34" charset="-128"/>
              </a:rPr>
              <a:t>Basics of Blockchain</a:t>
            </a:r>
          </a:p>
          <a:p>
            <a:endParaRPr lang="en-IN" sz="2000" dirty="0">
              <a:solidFill>
                <a:schemeClr val="accent4">
                  <a:lumMod val="60000"/>
                  <a:lumOff val="40000"/>
                </a:schemeClr>
              </a:solidFill>
              <a:latin typeface="Adobe Heiti Std R" panose="020B0400000000000000" pitchFamily="34" charset="-128"/>
              <a:ea typeface="Adobe Heiti Std R" panose="020B0400000000000000" pitchFamily="34" charset="-128"/>
            </a:endParaRPr>
          </a:p>
          <a:p>
            <a:r>
              <a:rPr lang="en-IN" sz="2000" dirty="0" smtClean="0">
                <a:solidFill>
                  <a:schemeClr val="accent4">
                    <a:lumMod val="60000"/>
                    <a:lumOff val="40000"/>
                  </a:schemeClr>
                </a:solidFill>
                <a:latin typeface="Adobe Heiti Std R" panose="020B0400000000000000" pitchFamily="34" charset="-128"/>
                <a:ea typeface="Adobe Heiti Std R" panose="020B0400000000000000" pitchFamily="34" charset="-128"/>
              </a:rPr>
              <a:t>Hashing</a:t>
            </a:r>
          </a:p>
          <a:p>
            <a:endParaRPr lang="en-IN" sz="2000" dirty="0">
              <a:solidFill>
                <a:schemeClr val="accent4">
                  <a:lumMod val="60000"/>
                  <a:lumOff val="40000"/>
                </a:schemeClr>
              </a:solidFill>
              <a:latin typeface="Adobe Heiti Std R" panose="020B0400000000000000" pitchFamily="34" charset="-128"/>
              <a:ea typeface="Adobe Heiti Std R" panose="020B0400000000000000" pitchFamily="34" charset="-128"/>
            </a:endParaRPr>
          </a:p>
          <a:p>
            <a:r>
              <a:rPr lang="en-IN" sz="2000" dirty="0" smtClean="0">
                <a:solidFill>
                  <a:schemeClr val="accent4">
                    <a:lumMod val="60000"/>
                    <a:lumOff val="40000"/>
                  </a:schemeClr>
                </a:solidFill>
                <a:latin typeface="Adobe Heiti Std R" panose="020B0400000000000000" pitchFamily="34" charset="-128"/>
                <a:ea typeface="Adobe Heiti Std R" panose="020B0400000000000000" pitchFamily="34" charset="-128"/>
              </a:rPr>
              <a:t>The Blocks</a:t>
            </a:r>
          </a:p>
          <a:p>
            <a:endParaRPr lang="en-IN" sz="2000" dirty="0">
              <a:solidFill>
                <a:schemeClr val="accent4">
                  <a:lumMod val="60000"/>
                  <a:lumOff val="40000"/>
                </a:schemeClr>
              </a:solidFill>
              <a:latin typeface="Adobe Heiti Std R" panose="020B0400000000000000" pitchFamily="34" charset="-128"/>
              <a:ea typeface="Adobe Heiti Std R" panose="020B0400000000000000" pitchFamily="34" charset="-128"/>
            </a:endParaRPr>
          </a:p>
          <a:p>
            <a:r>
              <a:rPr lang="en-IN" sz="2000" dirty="0" smtClean="0">
                <a:solidFill>
                  <a:schemeClr val="accent4">
                    <a:lumMod val="60000"/>
                    <a:lumOff val="40000"/>
                  </a:schemeClr>
                </a:solidFill>
                <a:latin typeface="Adobe Heiti Std R" panose="020B0400000000000000" pitchFamily="34" charset="-128"/>
                <a:ea typeface="Adobe Heiti Std R" panose="020B0400000000000000" pitchFamily="34" charset="-128"/>
              </a:rPr>
              <a:t>Security</a:t>
            </a:r>
          </a:p>
          <a:p>
            <a:endParaRPr lang="en-IN" sz="2000" dirty="0">
              <a:solidFill>
                <a:schemeClr val="accent4">
                  <a:lumMod val="60000"/>
                  <a:lumOff val="40000"/>
                </a:schemeClr>
              </a:solidFill>
              <a:latin typeface="Adobe Heiti Std R" panose="020B0400000000000000" pitchFamily="34" charset="-128"/>
              <a:ea typeface="Adobe Heiti Std R" panose="020B0400000000000000" pitchFamily="34" charset="-128"/>
            </a:endParaRPr>
          </a:p>
          <a:p>
            <a:r>
              <a:rPr lang="en-IN" sz="2000" dirty="0" smtClean="0">
                <a:solidFill>
                  <a:schemeClr val="accent4">
                    <a:lumMod val="60000"/>
                    <a:lumOff val="40000"/>
                  </a:schemeClr>
                </a:solidFill>
                <a:latin typeface="Adobe Heiti Std R" panose="020B0400000000000000" pitchFamily="34" charset="-128"/>
                <a:ea typeface="Adobe Heiti Std R" panose="020B0400000000000000" pitchFamily="34" charset="-128"/>
              </a:rPr>
              <a:t>Implementation and Usages</a:t>
            </a:r>
          </a:p>
        </p:txBody>
      </p:sp>
    </p:spTree>
    <p:extLst>
      <p:ext uri="{BB962C8B-B14F-4D97-AF65-F5344CB8AC3E}">
        <p14:creationId xmlns:p14="http://schemas.microsoft.com/office/powerpoint/2010/main" val="12653856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Evolution of Money</a:t>
            </a:r>
            <a:endParaRPr lang="en-IN" dirty="0">
              <a:solidFill>
                <a:srgbClr val="CCAD5F"/>
              </a:solidFill>
              <a:latin typeface="Copperplate Gothic Light" panose="020E05070202060204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671" y="644326"/>
            <a:ext cx="11281892" cy="5359715"/>
          </a:xfrm>
          <a:prstGeom prst="rect">
            <a:avLst/>
          </a:prstGeom>
        </p:spPr>
      </p:pic>
    </p:spTree>
    <p:extLst>
      <p:ext uri="{BB962C8B-B14F-4D97-AF65-F5344CB8AC3E}">
        <p14:creationId xmlns:p14="http://schemas.microsoft.com/office/powerpoint/2010/main" val="341973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CCAD5F"/>
                </a:solidFill>
                <a:latin typeface="Copperplate Gothic Light" panose="020E0507020206020404" pitchFamily="34" charset="0"/>
              </a:rPr>
              <a:t>What is Bitcoin?</a:t>
            </a:r>
            <a:endParaRPr lang="en-IN" dirty="0">
              <a:solidFill>
                <a:srgbClr val="CCAD5F"/>
              </a:solidFill>
              <a:latin typeface="Copperplate Gothic Light" panose="020E05070202060204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9520" y="1559462"/>
            <a:ext cx="4799326" cy="4815244"/>
          </a:xfrm>
          <a:prstGeom prst="rect">
            <a:avLst/>
          </a:prstGeom>
        </p:spPr>
      </p:pic>
      <p:sp>
        <p:nvSpPr>
          <p:cNvPr id="4" name="TextBox 3"/>
          <p:cNvSpPr txBox="1"/>
          <p:nvPr/>
        </p:nvSpPr>
        <p:spPr>
          <a:xfrm>
            <a:off x="1584102" y="2557678"/>
            <a:ext cx="9530366" cy="2950038"/>
          </a:xfrm>
          <a:prstGeom prst="rect">
            <a:avLst/>
          </a:prstGeom>
          <a:noFill/>
        </p:spPr>
        <p:txBody>
          <a:bodyPr wrap="square" rtlCol="0">
            <a:spAutoFit/>
          </a:bodyPr>
          <a:lstStyle/>
          <a:p>
            <a:pPr algn="just">
              <a:lnSpc>
                <a:spcPct val="150000"/>
              </a:lnSpc>
            </a:pPr>
            <a:r>
              <a:rPr lang="en-US" dirty="0">
                <a:solidFill>
                  <a:srgbClr val="CCAD5F"/>
                </a:solidFill>
                <a:latin typeface="Copperplate Gothic Light" panose="020E0507020206020404" pitchFamily="34" charset="0"/>
              </a:rPr>
              <a:t>Bitcoin is a digital currency that functions through the internet and uses peer-to-peer technology to operate with no central authority governing the protocol. The issuing of bitcoin is carried out collectively by the network. It is open-source and free for everyone to be part of. It also has a payment system within its protocol which helps the transfer of value as instant as an email. Through its many unique properties, Bitcoin allows for exciting uses that is not covered by any existing payment system.</a:t>
            </a:r>
            <a:endParaRPr lang="en-IN" dirty="0">
              <a:solidFill>
                <a:srgbClr val="CCAD5F"/>
              </a:solidFill>
              <a:latin typeface="Copperplate Gothic Light" panose="020E0507020206020404" pitchFamily="34" charset="0"/>
            </a:endParaRPr>
          </a:p>
        </p:txBody>
      </p:sp>
    </p:spTree>
    <p:extLst>
      <p:ext uri="{BB962C8B-B14F-4D97-AF65-F5344CB8AC3E}">
        <p14:creationId xmlns:p14="http://schemas.microsoft.com/office/powerpoint/2010/main" val="264410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What is Bitcoin_ (v2) - YouTube (72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464266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200" dirty="0" smtClean="0">
                <a:solidFill>
                  <a:srgbClr val="CCAD5F"/>
                </a:solidFill>
                <a:latin typeface="Copperplate Gothic Light" panose="020E0507020206020404" pitchFamily="34" charset="0"/>
              </a:rPr>
              <a:t>Why Bitcoin is called Digital Gold?</a:t>
            </a:r>
            <a:endParaRPr lang="en-IN" sz="4200" dirty="0">
              <a:solidFill>
                <a:srgbClr val="CCAD5F"/>
              </a:solidFill>
              <a:latin typeface="Copperplate Gothic Light" panose="020E0507020206020404" pitchFamily="34" charset="0"/>
            </a:endParaRPr>
          </a:p>
        </p:txBody>
      </p:sp>
      <p:sp>
        <p:nvSpPr>
          <p:cNvPr id="3" name="Rectangle 2"/>
          <p:cNvSpPr/>
          <p:nvPr/>
        </p:nvSpPr>
        <p:spPr>
          <a:xfrm>
            <a:off x="656821" y="2047740"/>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4" name="TextBox 3"/>
          <p:cNvSpPr txBox="1"/>
          <p:nvPr/>
        </p:nvSpPr>
        <p:spPr>
          <a:xfrm>
            <a:off x="831223" y="2403987"/>
            <a:ext cx="2742127" cy="523220"/>
          </a:xfrm>
          <a:prstGeom prst="rect">
            <a:avLst/>
          </a:prstGeom>
          <a:noFill/>
        </p:spPr>
        <p:txBody>
          <a:bodyPr wrap="square" rtlCol="0">
            <a:spAutoFit/>
          </a:bodyPr>
          <a:lstStyle/>
          <a:p>
            <a:pPr algn="ctr"/>
            <a:r>
              <a:rPr lang="en-IN" sz="2800" dirty="0">
                <a:solidFill>
                  <a:schemeClr val="bg1">
                    <a:lumMod val="95000"/>
                    <a:lumOff val="5000"/>
                  </a:schemeClr>
                </a:solidFill>
                <a:latin typeface="Copperplate Gothic Light" panose="020E0507020206020404" pitchFamily="34" charset="0"/>
              </a:rPr>
              <a:t>Durability</a:t>
            </a:r>
          </a:p>
        </p:txBody>
      </p:sp>
      <p:sp>
        <p:nvSpPr>
          <p:cNvPr id="5" name="Rectangle 4"/>
          <p:cNvSpPr/>
          <p:nvPr/>
        </p:nvSpPr>
        <p:spPr>
          <a:xfrm>
            <a:off x="4640686" y="2060616"/>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6" name="Rectangle 5"/>
          <p:cNvSpPr/>
          <p:nvPr/>
        </p:nvSpPr>
        <p:spPr>
          <a:xfrm>
            <a:off x="8624551" y="2047739"/>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7" name="Rectangle 6"/>
          <p:cNvSpPr/>
          <p:nvPr/>
        </p:nvSpPr>
        <p:spPr>
          <a:xfrm>
            <a:off x="656820" y="4363791"/>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8" name="Rectangle 7"/>
          <p:cNvSpPr/>
          <p:nvPr/>
        </p:nvSpPr>
        <p:spPr>
          <a:xfrm>
            <a:off x="4640685" y="4363789"/>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9" name="Rectangle 8"/>
          <p:cNvSpPr/>
          <p:nvPr/>
        </p:nvSpPr>
        <p:spPr>
          <a:xfrm>
            <a:off x="8624550" y="4363788"/>
            <a:ext cx="3090929" cy="1416677"/>
          </a:xfrm>
          <a:prstGeom prst="rect">
            <a:avLst/>
          </a:prstGeom>
          <a:solidFill>
            <a:srgbClr val="CCAD5F"/>
          </a:solidFill>
          <a:ln>
            <a:solidFill>
              <a:srgbClr val="CCAD5F"/>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0" name="TextBox 9"/>
          <p:cNvSpPr txBox="1"/>
          <p:nvPr/>
        </p:nvSpPr>
        <p:spPr>
          <a:xfrm>
            <a:off x="4640685" y="2419375"/>
            <a:ext cx="3090929" cy="492443"/>
          </a:xfrm>
          <a:prstGeom prst="rect">
            <a:avLst/>
          </a:prstGeom>
          <a:noFill/>
        </p:spPr>
        <p:txBody>
          <a:bodyPr wrap="square" rtlCol="0">
            <a:spAutoFit/>
          </a:bodyPr>
          <a:lstStyle/>
          <a:p>
            <a:pPr algn="ctr"/>
            <a:r>
              <a:rPr lang="en-IN" sz="2500" dirty="0">
                <a:solidFill>
                  <a:schemeClr val="bg1">
                    <a:lumMod val="95000"/>
                    <a:lumOff val="5000"/>
                  </a:schemeClr>
                </a:solidFill>
                <a:latin typeface="Copperplate Gothic Light" panose="020E0507020206020404" pitchFamily="34" charset="0"/>
              </a:rPr>
              <a:t>Transferability</a:t>
            </a:r>
          </a:p>
        </p:txBody>
      </p:sp>
      <p:sp>
        <p:nvSpPr>
          <p:cNvPr id="11" name="TextBox 10"/>
          <p:cNvSpPr txBox="1"/>
          <p:nvPr/>
        </p:nvSpPr>
        <p:spPr>
          <a:xfrm>
            <a:off x="8798950" y="2403987"/>
            <a:ext cx="2742127" cy="523220"/>
          </a:xfrm>
          <a:prstGeom prst="rect">
            <a:avLst/>
          </a:prstGeom>
          <a:noFill/>
        </p:spPr>
        <p:txBody>
          <a:bodyPr wrap="square" rtlCol="0">
            <a:spAutoFit/>
          </a:bodyPr>
          <a:lstStyle/>
          <a:p>
            <a:pPr algn="ctr"/>
            <a:r>
              <a:rPr lang="en-IN" sz="2800" dirty="0">
                <a:solidFill>
                  <a:schemeClr val="bg1">
                    <a:lumMod val="95000"/>
                    <a:lumOff val="5000"/>
                  </a:schemeClr>
                </a:solidFill>
                <a:latin typeface="Copperplate Gothic Light" panose="020E0507020206020404" pitchFamily="34" charset="0"/>
              </a:rPr>
              <a:t>Divisibility</a:t>
            </a:r>
          </a:p>
        </p:txBody>
      </p:sp>
      <p:sp>
        <p:nvSpPr>
          <p:cNvPr id="12" name="TextBox 11"/>
          <p:cNvSpPr txBox="1"/>
          <p:nvPr/>
        </p:nvSpPr>
        <p:spPr>
          <a:xfrm>
            <a:off x="8798950" y="4810516"/>
            <a:ext cx="2742127" cy="523220"/>
          </a:xfrm>
          <a:prstGeom prst="rect">
            <a:avLst/>
          </a:prstGeom>
          <a:noFill/>
        </p:spPr>
        <p:txBody>
          <a:bodyPr wrap="square" rtlCol="0">
            <a:spAutoFit/>
          </a:bodyPr>
          <a:lstStyle/>
          <a:p>
            <a:pPr algn="ctr"/>
            <a:r>
              <a:rPr lang="en-IN" sz="2800" dirty="0">
                <a:solidFill>
                  <a:schemeClr val="bg1">
                    <a:lumMod val="95000"/>
                    <a:lumOff val="5000"/>
                  </a:schemeClr>
                </a:solidFill>
                <a:latin typeface="Copperplate Gothic Light" panose="020E0507020206020404" pitchFamily="34" charset="0"/>
              </a:rPr>
              <a:t>Fungibility</a:t>
            </a:r>
          </a:p>
        </p:txBody>
      </p:sp>
      <p:sp>
        <p:nvSpPr>
          <p:cNvPr id="13" name="TextBox 12"/>
          <p:cNvSpPr txBox="1"/>
          <p:nvPr/>
        </p:nvSpPr>
        <p:spPr>
          <a:xfrm>
            <a:off x="4727886" y="4810516"/>
            <a:ext cx="2916527" cy="461665"/>
          </a:xfrm>
          <a:prstGeom prst="rect">
            <a:avLst/>
          </a:prstGeom>
          <a:noFill/>
        </p:spPr>
        <p:txBody>
          <a:bodyPr wrap="square" rtlCol="0">
            <a:spAutoFit/>
          </a:bodyPr>
          <a:lstStyle/>
          <a:p>
            <a:pPr algn="ctr"/>
            <a:r>
              <a:rPr lang="en-IN" sz="2400" dirty="0" smtClean="0">
                <a:solidFill>
                  <a:schemeClr val="bg1">
                    <a:lumMod val="95000"/>
                    <a:lumOff val="5000"/>
                  </a:schemeClr>
                </a:solidFill>
                <a:latin typeface="Copperplate Gothic Light" panose="020E0507020206020404" pitchFamily="34" charset="0"/>
              </a:rPr>
              <a:t>Recognisability</a:t>
            </a:r>
            <a:endParaRPr lang="en-IN" sz="2400" dirty="0">
              <a:solidFill>
                <a:schemeClr val="bg1">
                  <a:lumMod val="95000"/>
                  <a:lumOff val="5000"/>
                </a:schemeClr>
              </a:solidFill>
              <a:latin typeface="Copperplate Gothic Light" panose="020E0507020206020404" pitchFamily="34" charset="0"/>
            </a:endParaRPr>
          </a:p>
        </p:txBody>
      </p:sp>
      <p:sp>
        <p:nvSpPr>
          <p:cNvPr id="14" name="TextBox 13"/>
          <p:cNvSpPr txBox="1"/>
          <p:nvPr/>
        </p:nvSpPr>
        <p:spPr>
          <a:xfrm>
            <a:off x="831223" y="4810516"/>
            <a:ext cx="2742127" cy="523220"/>
          </a:xfrm>
          <a:prstGeom prst="rect">
            <a:avLst/>
          </a:prstGeom>
          <a:noFill/>
        </p:spPr>
        <p:txBody>
          <a:bodyPr wrap="square" rtlCol="0">
            <a:spAutoFit/>
          </a:bodyPr>
          <a:lstStyle/>
          <a:p>
            <a:pPr algn="ctr"/>
            <a:r>
              <a:rPr lang="en-IN" sz="2800" dirty="0">
                <a:solidFill>
                  <a:schemeClr val="bg1">
                    <a:lumMod val="95000"/>
                    <a:lumOff val="5000"/>
                  </a:schemeClr>
                </a:solidFill>
                <a:latin typeface="Copperplate Gothic Light" panose="020E0507020206020404" pitchFamily="34" charset="0"/>
              </a:rPr>
              <a:t> Scarcity</a:t>
            </a:r>
          </a:p>
        </p:txBody>
      </p:sp>
    </p:spTree>
    <p:extLst>
      <p:ext uri="{BB962C8B-B14F-4D97-AF65-F5344CB8AC3E}">
        <p14:creationId xmlns:p14="http://schemas.microsoft.com/office/powerpoint/2010/main" val="336086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animBg="1"/>
      <p:bldP spid="8" grpId="0" animBg="1"/>
      <p:bldP spid="9" grpId="0" animBg="1"/>
      <p:bldP spid="10" grpId="0"/>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2368097"/>
            <a:ext cx="10515600" cy="1325563"/>
          </a:xfrm>
        </p:spPr>
        <p:txBody>
          <a:bodyPr/>
          <a:lstStyle/>
          <a:p>
            <a:pPr algn="ctr"/>
            <a:r>
              <a:rPr lang="en-IN" dirty="0" smtClean="0">
                <a:solidFill>
                  <a:schemeClr val="accent4">
                    <a:lumMod val="60000"/>
                    <a:lumOff val="40000"/>
                  </a:schemeClr>
                </a:solidFill>
                <a:latin typeface="Copperplate Gothic Light" panose="020E0507020206020404" pitchFamily="34" charset="0"/>
              </a:rPr>
              <a:t>How bitcoin works?</a:t>
            </a:r>
            <a:endParaRPr lang="en-IN" dirty="0">
              <a:solidFill>
                <a:schemeClr val="accent4">
                  <a:lumMod val="60000"/>
                  <a:lumOff val="40000"/>
                </a:schemeClr>
              </a:solidFill>
              <a:latin typeface="Copperplate Gothic Light" panose="020E0507020206020404" pitchFamily="34" charset="0"/>
            </a:endParaRPr>
          </a:p>
        </p:txBody>
      </p:sp>
    </p:spTree>
    <p:extLst>
      <p:ext uri="{BB962C8B-B14F-4D97-AF65-F5344CB8AC3E}">
        <p14:creationId xmlns:p14="http://schemas.microsoft.com/office/powerpoint/2010/main" val="3565168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chemeClr val="accent4">
                    <a:lumMod val="60000"/>
                    <a:lumOff val="40000"/>
                  </a:schemeClr>
                </a:solidFill>
                <a:latin typeface="Copperplate Gothic Light" panose="020E0507020206020404" pitchFamily="34" charset="0"/>
              </a:rPr>
              <a:t>How Bitcoin works?</a:t>
            </a:r>
            <a:endParaRPr lang="en-IN" dirty="0">
              <a:solidFill>
                <a:schemeClr val="accent4">
                  <a:lumMod val="60000"/>
                  <a:lumOff val="40000"/>
                </a:schemeClr>
              </a:solidFill>
              <a:latin typeface="Copperplate Gothic Light" panose="020E0507020206020404" pitchFamily="34" charset="0"/>
            </a:endParaRPr>
          </a:p>
        </p:txBody>
      </p:sp>
      <p:pic>
        <p:nvPicPr>
          <p:cNvPr id="3" name="The Essence of How Bitcoin Works (Non-Technical) - YouTube (72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483952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chemeClr val="accent4">
                    <a:lumMod val="60000"/>
                    <a:lumOff val="40000"/>
                  </a:schemeClr>
                </a:solidFill>
                <a:latin typeface="Copperplate Gothic Light" panose="020E0507020206020404" pitchFamily="34" charset="0"/>
              </a:rPr>
              <a:t>Bitcoin = Blockchain?</a:t>
            </a:r>
            <a:endParaRPr lang="en-IN" dirty="0">
              <a:solidFill>
                <a:schemeClr val="accent4">
                  <a:lumMod val="60000"/>
                  <a:lumOff val="40000"/>
                </a:schemeClr>
              </a:solidFill>
              <a:latin typeface="Copperplate Gothic Light" panose="020E05070202060204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47163"/>
            <a:ext cx="10058400" cy="3161456"/>
          </a:xfrm>
          <a:prstGeom prst="rect">
            <a:avLst/>
          </a:prstGeom>
        </p:spPr>
      </p:pic>
      <p:sp>
        <p:nvSpPr>
          <p:cNvPr id="4" name="TextBox 3"/>
          <p:cNvSpPr txBox="1"/>
          <p:nvPr/>
        </p:nvSpPr>
        <p:spPr>
          <a:xfrm>
            <a:off x="678543" y="5108619"/>
            <a:ext cx="3559628" cy="369332"/>
          </a:xfrm>
          <a:prstGeom prst="rect">
            <a:avLst/>
          </a:prstGeom>
          <a:noFill/>
        </p:spPr>
        <p:txBody>
          <a:bodyPr wrap="square" rtlCol="0">
            <a:spAutoFit/>
          </a:bodyPr>
          <a:lstStyle/>
          <a:p>
            <a:pPr algn="ctr"/>
            <a:r>
              <a:rPr lang="en-IN" dirty="0" smtClean="0">
                <a:solidFill>
                  <a:schemeClr val="accent4">
                    <a:lumMod val="40000"/>
                    <a:lumOff val="60000"/>
                  </a:schemeClr>
                </a:solidFill>
                <a:latin typeface="Adobe Heiti Std R" panose="020B0400000000000000" pitchFamily="34" charset="-128"/>
                <a:ea typeface="Adobe Heiti Std R" panose="020B0400000000000000" pitchFamily="34" charset="-128"/>
              </a:rPr>
              <a:t>Bitcoin = Crypto currency</a:t>
            </a:r>
            <a:endParaRPr lang="en-IN" dirty="0">
              <a:solidFill>
                <a:schemeClr val="accent4">
                  <a:lumMod val="40000"/>
                  <a:lumOff val="60000"/>
                </a:schemeClr>
              </a:solidFill>
              <a:latin typeface="Adobe Heiti Std R" panose="020B0400000000000000" pitchFamily="34" charset="-128"/>
              <a:ea typeface="Adobe Heiti Std R" panose="020B0400000000000000" pitchFamily="34" charset="-128"/>
            </a:endParaRPr>
          </a:p>
        </p:txBody>
      </p:sp>
      <p:sp>
        <p:nvSpPr>
          <p:cNvPr id="5" name="TextBox 4"/>
          <p:cNvSpPr txBox="1"/>
          <p:nvPr/>
        </p:nvSpPr>
        <p:spPr>
          <a:xfrm>
            <a:off x="4316186" y="5108619"/>
            <a:ext cx="3559628" cy="369332"/>
          </a:xfrm>
          <a:prstGeom prst="rect">
            <a:avLst/>
          </a:prstGeom>
          <a:noFill/>
        </p:spPr>
        <p:txBody>
          <a:bodyPr wrap="square" rtlCol="0">
            <a:spAutoFit/>
          </a:bodyPr>
          <a:lstStyle/>
          <a:p>
            <a:pPr algn="ctr"/>
            <a:r>
              <a:rPr lang="en-IN" dirty="0" smtClean="0">
                <a:solidFill>
                  <a:schemeClr val="accent4">
                    <a:lumMod val="40000"/>
                    <a:lumOff val="60000"/>
                  </a:schemeClr>
                </a:solidFill>
                <a:latin typeface="Adobe Heiti Std R" panose="020B0400000000000000" pitchFamily="34" charset="-128"/>
                <a:ea typeface="Adobe Heiti Std R" panose="020B0400000000000000" pitchFamily="34" charset="-128"/>
              </a:rPr>
              <a:t>Secure Ledger</a:t>
            </a:r>
            <a:endParaRPr lang="en-IN" dirty="0">
              <a:solidFill>
                <a:schemeClr val="accent4">
                  <a:lumMod val="40000"/>
                  <a:lumOff val="60000"/>
                </a:schemeClr>
              </a:solidFill>
              <a:latin typeface="Adobe Heiti Std R" panose="020B0400000000000000" pitchFamily="34" charset="-128"/>
              <a:ea typeface="Adobe Heiti Std R" panose="020B0400000000000000" pitchFamily="34" charset="-128"/>
            </a:endParaRPr>
          </a:p>
        </p:txBody>
      </p:sp>
      <p:sp>
        <p:nvSpPr>
          <p:cNvPr id="6" name="TextBox 5"/>
          <p:cNvSpPr txBox="1"/>
          <p:nvPr/>
        </p:nvSpPr>
        <p:spPr>
          <a:xfrm>
            <a:off x="8349343" y="5108619"/>
            <a:ext cx="3559628" cy="369332"/>
          </a:xfrm>
          <a:prstGeom prst="rect">
            <a:avLst/>
          </a:prstGeom>
          <a:noFill/>
        </p:spPr>
        <p:txBody>
          <a:bodyPr wrap="square" rtlCol="0">
            <a:spAutoFit/>
          </a:bodyPr>
          <a:lstStyle/>
          <a:p>
            <a:pPr algn="ctr"/>
            <a:r>
              <a:rPr lang="en-IN" dirty="0" smtClean="0">
                <a:solidFill>
                  <a:schemeClr val="accent4">
                    <a:lumMod val="40000"/>
                    <a:lumOff val="60000"/>
                  </a:schemeClr>
                </a:solidFill>
                <a:latin typeface="Adobe Heiti Std R" panose="020B0400000000000000" pitchFamily="34" charset="-128"/>
                <a:ea typeface="Adobe Heiti Std R" panose="020B0400000000000000" pitchFamily="34" charset="-128"/>
              </a:rPr>
              <a:t>Transparent and anonymous</a:t>
            </a:r>
            <a:endParaRPr lang="en-IN" dirty="0">
              <a:solidFill>
                <a:schemeClr val="accent4">
                  <a:lumMod val="40000"/>
                  <a:lumOff val="60000"/>
                </a:schemeClr>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715445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984</TotalTime>
  <Words>425</Words>
  <Application>Microsoft Office PowerPoint</Application>
  <PresentationFormat>Widescreen</PresentationFormat>
  <Paragraphs>115</Paragraphs>
  <Slides>27</Slides>
  <Notes>5</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Adobe Fan Heiti Std B</vt:lpstr>
      <vt:lpstr>Adobe Heiti Std R</vt:lpstr>
      <vt:lpstr>Arial</vt:lpstr>
      <vt:lpstr>Calibri</vt:lpstr>
      <vt:lpstr>Calibri Light</vt:lpstr>
      <vt:lpstr>Copperplate Gothic Light</vt:lpstr>
      <vt:lpstr>Office Theme</vt:lpstr>
      <vt:lpstr>PowerPoint Presentation</vt:lpstr>
      <vt:lpstr>PowerPoint Presentation</vt:lpstr>
      <vt:lpstr>Evolution of Money</vt:lpstr>
      <vt:lpstr>What is Bitcoin?</vt:lpstr>
      <vt:lpstr>PowerPoint Presentation</vt:lpstr>
      <vt:lpstr>Why Bitcoin is called Digital Gold?</vt:lpstr>
      <vt:lpstr>How bitcoin works?</vt:lpstr>
      <vt:lpstr>How Bitcoin works?</vt:lpstr>
      <vt:lpstr>Bitcoin = Blockchain?</vt:lpstr>
      <vt:lpstr>The Brief history of Blockchain</vt:lpstr>
      <vt:lpstr>Characteristics of Blockchain</vt:lpstr>
      <vt:lpstr>How does it work?</vt:lpstr>
      <vt:lpstr>PowerPoint Presentation</vt:lpstr>
      <vt:lpstr>Hashing</vt:lpstr>
      <vt:lpstr>SHA 256</vt:lpstr>
      <vt:lpstr>Common uses of Hashing Algorithms</vt:lpstr>
      <vt:lpstr>Merkle Tree</vt:lpstr>
      <vt:lpstr>The Block</vt:lpstr>
      <vt:lpstr>Chains of Blocks</vt:lpstr>
      <vt:lpstr>Distributed Chain of Blocks</vt:lpstr>
      <vt:lpstr>Fork</vt:lpstr>
      <vt:lpstr>Securing Your Data</vt:lpstr>
      <vt:lpstr>Encrypting a Message</vt:lpstr>
      <vt:lpstr>The Major Offering </vt:lpstr>
      <vt:lpstr>Usage of Blockchain</vt:lpstr>
      <vt:lpstr>Top 10 facts of Bitcoins</vt:lpstr>
      <vt:lpstr>Summary</vt:lpstr>
    </vt:vector>
  </TitlesOfParts>
  <Company>Brodbill I.T Services &amp;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Antra Gupta</dc:creator>
  <cp:lastModifiedBy>Antra Gupta</cp:lastModifiedBy>
  <cp:revision>41</cp:revision>
  <dcterms:created xsi:type="dcterms:W3CDTF">2017-07-16T06:45:44Z</dcterms:created>
  <dcterms:modified xsi:type="dcterms:W3CDTF">2017-07-18T05:02:23Z</dcterms:modified>
</cp:coreProperties>
</file>